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69" r:id="rId6"/>
    <p:sldId id="261" r:id="rId7"/>
    <p:sldId id="266" r:id="rId8"/>
    <p:sldId id="273" r:id="rId9"/>
    <p:sldId id="272" r:id="rId10"/>
    <p:sldId id="274" r:id="rId11"/>
    <p:sldId id="275" r:id="rId12"/>
    <p:sldId id="268" r:id="rId13"/>
    <p:sldId id="264" r:id="rId14"/>
    <p:sldId id="265" r:id="rId15"/>
    <p:sldId id="287" r:id="rId16"/>
    <p:sldId id="289" r:id="rId17"/>
    <p:sldId id="259" r:id="rId18"/>
    <p:sldId id="288" r:id="rId19"/>
    <p:sldId id="282" r:id="rId20"/>
    <p:sldId id="279" r:id="rId21"/>
    <p:sldId id="280" r:id="rId22"/>
    <p:sldId id="276" r:id="rId23"/>
  </p:sldIdLst>
  <p:sldSz cx="9144000" cy="6858000" type="screen4x3"/>
  <p:notesSz cx="6799263" cy="9929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2"/>
    <a:srgbClr val="802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p:normalViewPr>
  <p:slideViewPr>
    <p:cSldViewPr snapToGrid="0">
      <p:cViewPr varScale="1">
        <p:scale>
          <a:sx n="116" d="100"/>
          <a:sy n="116" d="100"/>
        </p:scale>
        <p:origin x="1410" y="10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E3E0816E-59D2-4DF8-BBC9-8AE1A9CC12E6}"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D56F48-C0F1-4270-A9F4-577474755C29}" type="slidenum">
              <a:rPr lang="es-ES" smtClean="0"/>
              <a:t>‹Nº›</a:t>
            </a:fld>
            <a:endParaRPr lang="es-ES"/>
          </a:p>
        </p:txBody>
      </p:sp>
    </p:spTree>
    <p:extLst>
      <p:ext uri="{BB962C8B-B14F-4D97-AF65-F5344CB8AC3E}">
        <p14:creationId xmlns:p14="http://schemas.microsoft.com/office/powerpoint/2010/main" val="261133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3E0816E-59D2-4DF8-BBC9-8AE1A9CC12E6}"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D56F48-C0F1-4270-A9F4-577474755C29}" type="slidenum">
              <a:rPr lang="es-ES" smtClean="0"/>
              <a:t>‹Nº›</a:t>
            </a:fld>
            <a:endParaRPr lang="es-ES"/>
          </a:p>
        </p:txBody>
      </p:sp>
    </p:spTree>
    <p:extLst>
      <p:ext uri="{BB962C8B-B14F-4D97-AF65-F5344CB8AC3E}">
        <p14:creationId xmlns:p14="http://schemas.microsoft.com/office/powerpoint/2010/main" val="46350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3E0816E-59D2-4DF8-BBC9-8AE1A9CC12E6}"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D56F48-C0F1-4270-A9F4-577474755C29}" type="slidenum">
              <a:rPr lang="es-ES" smtClean="0"/>
              <a:t>‹Nº›</a:t>
            </a:fld>
            <a:endParaRPr lang="es-ES"/>
          </a:p>
        </p:txBody>
      </p:sp>
    </p:spTree>
    <p:extLst>
      <p:ext uri="{BB962C8B-B14F-4D97-AF65-F5344CB8AC3E}">
        <p14:creationId xmlns:p14="http://schemas.microsoft.com/office/powerpoint/2010/main" val="305371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3E0816E-59D2-4DF8-BBC9-8AE1A9CC12E6}"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D56F48-C0F1-4270-A9F4-577474755C29}" type="slidenum">
              <a:rPr lang="es-ES" smtClean="0"/>
              <a:t>‹Nº›</a:t>
            </a:fld>
            <a:endParaRPr lang="es-ES"/>
          </a:p>
        </p:txBody>
      </p:sp>
    </p:spTree>
    <p:extLst>
      <p:ext uri="{BB962C8B-B14F-4D97-AF65-F5344CB8AC3E}">
        <p14:creationId xmlns:p14="http://schemas.microsoft.com/office/powerpoint/2010/main" val="201591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E3E0816E-59D2-4DF8-BBC9-8AE1A9CC12E6}"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D56F48-C0F1-4270-A9F4-577474755C29}" type="slidenum">
              <a:rPr lang="es-ES" smtClean="0"/>
              <a:t>‹Nº›</a:t>
            </a:fld>
            <a:endParaRPr lang="es-ES"/>
          </a:p>
        </p:txBody>
      </p:sp>
    </p:spTree>
    <p:extLst>
      <p:ext uri="{BB962C8B-B14F-4D97-AF65-F5344CB8AC3E}">
        <p14:creationId xmlns:p14="http://schemas.microsoft.com/office/powerpoint/2010/main" val="215396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3E0816E-59D2-4DF8-BBC9-8AE1A9CC12E6}" type="datetimeFigureOut">
              <a:rPr lang="es-ES" smtClean="0"/>
              <a:t>05/02/2020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2D56F48-C0F1-4270-A9F4-577474755C29}" type="slidenum">
              <a:rPr lang="es-ES" smtClean="0"/>
              <a:t>‹Nº›</a:t>
            </a:fld>
            <a:endParaRPr lang="es-ES"/>
          </a:p>
        </p:txBody>
      </p:sp>
    </p:spTree>
    <p:extLst>
      <p:ext uri="{BB962C8B-B14F-4D97-AF65-F5344CB8AC3E}">
        <p14:creationId xmlns:p14="http://schemas.microsoft.com/office/powerpoint/2010/main" val="167144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3E0816E-59D2-4DF8-BBC9-8AE1A9CC12E6}" type="datetimeFigureOut">
              <a:rPr lang="es-ES" smtClean="0"/>
              <a:t>05/02/2020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2D56F48-C0F1-4270-A9F4-577474755C29}" type="slidenum">
              <a:rPr lang="es-ES" smtClean="0"/>
              <a:t>‹Nº›</a:t>
            </a:fld>
            <a:endParaRPr lang="es-ES"/>
          </a:p>
        </p:txBody>
      </p:sp>
    </p:spTree>
    <p:extLst>
      <p:ext uri="{BB962C8B-B14F-4D97-AF65-F5344CB8AC3E}">
        <p14:creationId xmlns:p14="http://schemas.microsoft.com/office/powerpoint/2010/main" val="401540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3E0816E-59D2-4DF8-BBC9-8AE1A9CC12E6}" type="datetimeFigureOut">
              <a:rPr lang="es-ES" smtClean="0"/>
              <a:t>05/02/2020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2D56F48-C0F1-4270-A9F4-577474755C29}" type="slidenum">
              <a:rPr lang="es-ES" smtClean="0"/>
              <a:t>‹Nº›</a:t>
            </a:fld>
            <a:endParaRPr lang="es-ES"/>
          </a:p>
        </p:txBody>
      </p:sp>
    </p:spTree>
    <p:extLst>
      <p:ext uri="{BB962C8B-B14F-4D97-AF65-F5344CB8AC3E}">
        <p14:creationId xmlns:p14="http://schemas.microsoft.com/office/powerpoint/2010/main" val="213920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0816E-59D2-4DF8-BBC9-8AE1A9CC12E6}" type="datetimeFigureOut">
              <a:rPr lang="es-ES" smtClean="0"/>
              <a:t>05/02/2020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2D56F48-C0F1-4270-A9F4-577474755C29}" type="slidenum">
              <a:rPr lang="es-ES" smtClean="0"/>
              <a:t>‹Nº›</a:t>
            </a:fld>
            <a:endParaRPr lang="es-ES"/>
          </a:p>
        </p:txBody>
      </p:sp>
    </p:spTree>
    <p:extLst>
      <p:ext uri="{BB962C8B-B14F-4D97-AF65-F5344CB8AC3E}">
        <p14:creationId xmlns:p14="http://schemas.microsoft.com/office/powerpoint/2010/main" val="168748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3E0816E-59D2-4DF8-BBC9-8AE1A9CC12E6}" type="datetimeFigureOut">
              <a:rPr lang="es-ES" smtClean="0"/>
              <a:t>05/02/2020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2D56F48-C0F1-4270-A9F4-577474755C29}" type="slidenum">
              <a:rPr lang="es-ES" smtClean="0"/>
              <a:t>‹Nº›</a:t>
            </a:fld>
            <a:endParaRPr lang="es-ES"/>
          </a:p>
        </p:txBody>
      </p:sp>
    </p:spTree>
    <p:extLst>
      <p:ext uri="{BB962C8B-B14F-4D97-AF65-F5344CB8AC3E}">
        <p14:creationId xmlns:p14="http://schemas.microsoft.com/office/powerpoint/2010/main" val="308857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3E0816E-59D2-4DF8-BBC9-8AE1A9CC12E6}" type="datetimeFigureOut">
              <a:rPr lang="es-ES" smtClean="0"/>
              <a:t>05/02/2020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2D56F48-C0F1-4270-A9F4-577474755C29}" type="slidenum">
              <a:rPr lang="es-ES" smtClean="0"/>
              <a:t>‹Nº›</a:t>
            </a:fld>
            <a:endParaRPr lang="es-ES"/>
          </a:p>
        </p:txBody>
      </p:sp>
    </p:spTree>
    <p:extLst>
      <p:ext uri="{BB962C8B-B14F-4D97-AF65-F5344CB8AC3E}">
        <p14:creationId xmlns:p14="http://schemas.microsoft.com/office/powerpoint/2010/main" val="313145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0816E-59D2-4DF8-BBC9-8AE1A9CC12E6}" type="datetimeFigureOut">
              <a:rPr lang="es-ES" smtClean="0"/>
              <a:t>05/02/2020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56F48-C0F1-4270-A9F4-577474755C29}" type="slidenum">
              <a:rPr lang="es-ES" smtClean="0"/>
              <a:t>‹Nº›</a:t>
            </a:fld>
            <a:endParaRPr lang="es-ES"/>
          </a:p>
        </p:txBody>
      </p:sp>
    </p:spTree>
    <p:extLst>
      <p:ext uri="{BB962C8B-B14F-4D97-AF65-F5344CB8AC3E}">
        <p14:creationId xmlns:p14="http://schemas.microsoft.com/office/powerpoint/2010/main" val="21282532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7.jpeg"/><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3265689" y="3385142"/>
            <a:ext cx="4617921" cy="2669295"/>
          </a:xfrm>
        </p:spPr>
        <p:txBody>
          <a:bodyPr>
            <a:normAutofit/>
          </a:bodyPr>
          <a:lstStyle/>
          <a:p>
            <a:r>
              <a:rPr lang="es-ES" sz="1800" b="1" dirty="0">
                <a:solidFill>
                  <a:srgbClr val="802434"/>
                </a:solidFill>
                <a:latin typeface="+mn-lt"/>
              </a:rPr>
              <a:t>Formación: </a:t>
            </a:r>
            <a:br>
              <a:rPr lang="es-ES" sz="1800" b="1" dirty="0">
                <a:solidFill>
                  <a:srgbClr val="802434"/>
                </a:solidFill>
                <a:latin typeface="+mn-lt"/>
              </a:rPr>
            </a:br>
            <a:r>
              <a:rPr lang="es-ES" sz="1800" b="1" dirty="0">
                <a:solidFill>
                  <a:srgbClr val="802434"/>
                </a:solidFill>
                <a:latin typeface="+mn-lt"/>
              </a:rPr>
              <a:t>Las Corporaciones de Derecho Público y la nueva ley de Transparencia LEY 10/2019, de 10 de abril, de Transparencia y de Participación de la Comunidad de Madrid. </a:t>
            </a:r>
            <a:br>
              <a:rPr lang="es-ES" sz="1800" b="1" dirty="0">
                <a:solidFill>
                  <a:srgbClr val="802434"/>
                </a:solidFill>
                <a:latin typeface="+mn-lt"/>
              </a:rPr>
            </a:br>
            <a:r>
              <a:rPr lang="es-ES" sz="1800" b="1" dirty="0">
                <a:solidFill>
                  <a:srgbClr val="802434"/>
                </a:solidFill>
                <a:latin typeface="+mn-lt"/>
              </a:rPr>
              <a:t/>
            </a:r>
            <a:br>
              <a:rPr lang="es-ES" sz="1800" b="1" dirty="0">
                <a:solidFill>
                  <a:srgbClr val="802434"/>
                </a:solidFill>
                <a:latin typeface="+mn-lt"/>
              </a:rPr>
            </a:br>
            <a:r>
              <a:rPr lang="es-ES" sz="1800" b="1" dirty="0">
                <a:solidFill>
                  <a:srgbClr val="802434"/>
                </a:solidFill>
                <a:latin typeface="+mn-lt"/>
              </a:rPr>
              <a:t>		6 de febrero de 2020 </a:t>
            </a:r>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7679" y="774765"/>
            <a:ext cx="7202126" cy="2610377"/>
          </a:xfrm>
        </p:spPr>
      </p:pic>
    </p:spTree>
    <p:extLst>
      <p:ext uri="{BB962C8B-B14F-4D97-AF65-F5344CB8AC3E}">
        <p14:creationId xmlns:p14="http://schemas.microsoft.com/office/powerpoint/2010/main" val="2487497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357627" y="416253"/>
            <a:ext cx="8252201" cy="391628"/>
          </a:xfrm>
        </p:spPr>
        <p:txBody>
          <a:bodyPr>
            <a:noAutofit/>
          </a:bodyPr>
          <a:lstStyle/>
          <a:p>
            <a:r>
              <a:rPr lang="es-ES" sz="2400" b="1" dirty="0">
                <a:solidFill>
                  <a:srgbClr val="802434"/>
                </a:solidFill>
                <a:latin typeface="+mn-lt"/>
              </a:rPr>
              <a:t>LA TRANSPARENCIA PASIVA: LOS DERECHOS DEL SOLICITANTE </a:t>
            </a:r>
            <a:endParaRPr lang="es-ES" sz="2400" b="1" dirty="0">
              <a:latin typeface="+mn-lt"/>
            </a:endParaRPr>
          </a:p>
        </p:txBody>
      </p:sp>
      <p:sp>
        <p:nvSpPr>
          <p:cNvPr id="10" name="Marcador de contenido 9"/>
          <p:cNvSpPr>
            <a:spLocks noGrp="1"/>
          </p:cNvSpPr>
          <p:nvPr>
            <p:ph sz="half" idx="1"/>
          </p:nvPr>
        </p:nvSpPr>
        <p:spPr>
          <a:xfrm>
            <a:off x="292493" y="1087395"/>
            <a:ext cx="6347204" cy="5568779"/>
          </a:xfrm>
        </p:spPr>
        <p:txBody>
          <a:bodyPr>
            <a:noAutofit/>
          </a:bodyPr>
          <a:lstStyle/>
          <a:p>
            <a:pPr marL="0" indent="0" algn="just">
              <a:buNone/>
            </a:pPr>
            <a:r>
              <a:rPr lang="es-ES" sz="1800" dirty="0">
                <a:solidFill>
                  <a:srgbClr val="808082"/>
                </a:solidFill>
              </a:rPr>
              <a:t>a) Acceder a la información pública de acuerdo con lo establecido en las normas.</a:t>
            </a:r>
          </a:p>
          <a:p>
            <a:pPr marL="0" indent="0" algn="just">
              <a:buNone/>
            </a:pPr>
            <a:r>
              <a:rPr lang="es-ES" sz="1800" dirty="0">
                <a:solidFill>
                  <a:srgbClr val="808082"/>
                </a:solidFill>
              </a:rPr>
              <a:t>b) Ser informadas de si los documentos que contienen la información solicitada o de los que puede derivar dicha información obran o no en poder del órgano o entidad.</a:t>
            </a:r>
          </a:p>
          <a:p>
            <a:pPr marL="0" indent="0" algn="just">
              <a:buNone/>
            </a:pPr>
            <a:r>
              <a:rPr lang="es-ES" sz="1800" dirty="0">
                <a:solidFill>
                  <a:srgbClr val="808082"/>
                </a:solidFill>
              </a:rPr>
              <a:t>c) Ser asistidas en su búsqueda de información.</a:t>
            </a:r>
          </a:p>
          <a:p>
            <a:pPr marL="0" indent="0" algn="just">
              <a:buNone/>
            </a:pPr>
            <a:r>
              <a:rPr lang="es-ES" sz="1800" dirty="0" smtClean="0">
                <a:solidFill>
                  <a:srgbClr val="808082"/>
                </a:solidFill>
              </a:rPr>
              <a:t>d) Recibir </a:t>
            </a:r>
            <a:r>
              <a:rPr lang="es-ES" sz="1800" dirty="0">
                <a:solidFill>
                  <a:srgbClr val="808082"/>
                </a:solidFill>
              </a:rPr>
              <a:t>el asesoramiento adecuado y en términos comprensibles para el ejercicio del derecho de acceso.</a:t>
            </a:r>
          </a:p>
          <a:p>
            <a:pPr marL="0" indent="0" algn="just">
              <a:buNone/>
            </a:pPr>
            <a:r>
              <a:rPr lang="es-ES" sz="1800" dirty="0">
                <a:solidFill>
                  <a:srgbClr val="808082"/>
                </a:solidFill>
              </a:rPr>
              <a:t>e) Recibir la información solicitada dentro de los plazos y en la forma o formato elegido de acuerdo con lo establecido en esta Ley.</a:t>
            </a:r>
          </a:p>
          <a:p>
            <a:pPr marL="0" indent="0" algn="just">
              <a:buNone/>
            </a:pPr>
            <a:r>
              <a:rPr lang="es-ES" sz="1800" dirty="0">
                <a:solidFill>
                  <a:srgbClr val="808082"/>
                </a:solidFill>
              </a:rPr>
              <a:t>f) Conocer las razones en que se fundamenta la denegación del acceso a la información solicitada y, en su caso, el otorgamiento del acceso en una modalidad o formato distinto al elegido.</a:t>
            </a:r>
          </a:p>
          <a:p>
            <a:pPr marL="0" indent="0" algn="just">
              <a:buNone/>
            </a:pPr>
            <a:r>
              <a:rPr lang="es-ES" sz="1800" dirty="0">
                <a:solidFill>
                  <a:srgbClr val="808082"/>
                </a:solidFill>
              </a:rPr>
              <a:t>g) Obtener la información solicitada de forma gratuita. </a:t>
            </a:r>
          </a:p>
          <a:p>
            <a:pPr marL="0" indent="0" algn="just">
              <a:buNone/>
            </a:pPr>
            <a:r>
              <a:rPr lang="es-ES" sz="1800" dirty="0" smtClean="0">
                <a:solidFill>
                  <a:srgbClr val="808082"/>
                </a:solidFill>
              </a:rPr>
              <a:t>h) Usar</a:t>
            </a:r>
            <a:r>
              <a:rPr lang="es-ES" sz="1800" dirty="0">
                <a:solidFill>
                  <a:srgbClr val="808082"/>
                </a:solidFill>
              </a:rPr>
              <a:t>, reutilizar y compartir la información obtenida sin necesidad de autorización previa y sin más limitaciones que las impuestas por la legislación vigente.</a:t>
            </a:r>
          </a:p>
        </p:txBody>
      </p:sp>
      <p:pic>
        <p:nvPicPr>
          <p:cNvPr id="12" name="Marcador de contenido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433220" y="6129390"/>
            <a:ext cx="1456694" cy="526784"/>
          </a:xfrm>
          <a:prstGeom prst="rect">
            <a:avLst/>
          </a:prstGeom>
        </p:spPr>
      </p:pic>
      <p:pic>
        <p:nvPicPr>
          <p:cNvPr id="6" name="8 Imagen" descr="feature-home-3.jpg"/>
          <p:cNvPicPr>
            <a:picLocks noChangeAspect="1"/>
          </p:cNvPicPr>
          <p:nvPr/>
        </p:nvPicPr>
        <p:blipFill>
          <a:blip r:embed="rId3"/>
          <a:stretch>
            <a:fillRect/>
          </a:stretch>
        </p:blipFill>
        <p:spPr>
          <a:xfrm>
            <a:off x="6746789" y="1796386"/>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4993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858" t="2206" r="2384" b="4841"/>
          <a:stretch/>
        </p:blipFill>
        <p:spPr>
          <a:xfrm>
            <a:off x="6451964" y="147299"/>
            <a:ext cx="1194265" cy="1171516"/>
          </a:xfrm>
          <a:prstGeom prst="rect">
            <a:avLst/>
          </a:prstGeom>
        </p:spPr>
      </p:pic>
      <p:sp>
        <p:nvSpPr>
          <p:cNvPr id="9" name="Título 8"/>
          <p:cNvSpPr>
            <a:spLocks noGrp="1"/>
          </p:cNvSpPr>
          <p:nvPr>
            <p:ph type="title"/>
          </p:nvPr>
        </p:nvSpPr>
        <p:spPr>
          <a:xfrm>
            <a:off x="1749145" y="363792"/>
            <a:ext cx="5039122" cy="654908"/>
          </a:xfrm>
        </p:spPr>
        <p:txBody>
          <a:bodyPr>
            <a:noAutofit/>
          </a:bodyPr>
          <a:lstStyle/>
          <a:p>
            <a:r>
              <a:rPr lang="es-ES" sz="2800" b="1" dirty="0">
                <a:solidFill>
                  <a:srgbClr val="802434"/>
                </a:solidFill>
                <a:latin typeface="+mn-lt"/>
              </a:rPr>
              <a:t>LA TRANSPARENCIA PASIVA</a:t>
            </a:r>
            <a:endParaRPr lang="es-ES" sz="2800" b="1" dirty="0">
              <a:latin typeface="+mn-lt"/>
            </a:endParaRPr>
          </a:p>
        </p:txBody>
      </p:sp>
      <p:sp>
        <p:nvSpPr>
          <p:cNvPr id="10" name="Marcador de contenido 9"/>
          <p:cNvSpPr>
            <a:spLocks noGrp="1"/>
          </p:cNvSpPr>
          <p:nvPr>
            <p:ph sz="half" idx="1"/>
          </p:nvPr>
        </p:nvSpPr>
        <p:spPr>
          <a:xfrm>
            <a:off x="265514" y="1235193"/>
            <a:ext cx="4192114" cy="5486402"/>
          </a:xfrm>
        </p:spPr>
        <p:txBody>
          <a:bodyPr>
            <a:normAutofit fontScale="25000" lnSpcReduction="20000"/>
          </a:bodyPr>
          <a:lstStyle/>
          <a:p>
            <a:endParaRPr lang="es-ES" sz="4800" dirty="0"/>
          </a:p>
          <a:p>
            <a:pPr marL="0" indent="0" algn="just">
              <a:buNone/>
            </a:pPr>
            <a:r>
              <a:rPr lang="es-ES" sz="7200" dirty="0">
                <a:solidFill>
                  <a:srgbClr val="808082"/>
                </a:solidFill>
              </a:rPr>
              <a:t>Inadmisiones: se aplican las de la Ley 19/2013 de 9 de diciembre pero:</a:t>
            </a:r>
          </a:p>
          <a:p>
            <a:pPr algn="just"/>
            <a:endParaRPr lang="es-ES" sz="7200" dirty="0">
              <a:solidFill>
                <a:srgbClr val="808082"/>
              </a:solidFill>
            </a:endParaRPr>
          </a:p>
          <a:p>
            <a:pPr marL="0" indent="0" algn="just">
              <a:buNone/>
            </a:pPr>
            <a:r>
              <a:rPr lang="es-ES" sz="7200" dirty="0">
                <a:solidFill>
                  <a:srgbClr val="808082"/>
                </a:solidFill>
              </a:rPr>
              <a:t>a) En las resoluciones de inadmisión porque la información esté en curso de elaboración o publicación general, deberá especificarse el órgano que elabora dicha información y el tiempo previsto para su conclusión.</a:t>
            </a:r>
          </a:p>
          <a:p>
            <a:pPr algn="just"/>
            <a:endParaRPr lang="es-ES" sz="7200" dirty="0">
              <a:solidFill>
                <a:srgbClr val="808082"/>
              </a:solidFill>
            </a:endParaRPr>
          </a:p>
          <a:p>
            <a:pPr marL="0" indent="0" algn="just">
              <a:buNone/>
            </a:pPr>
            <a:r>
              <a:rPr lang="es-ES" sz="7200" dirty="0">
                <a:solidFill>
                  <a:srgbClr val="808082"/>
                </a:solidFill>
              </a:rPr>
              <a:t>b) No podrá considerarse información de carácter auxiliar o de apoyo los informes preceptivos ni aquellos otros documentos que sin serlo hayan servido de forma total o parcial, en su caso, directamente de motivación a resoluciones.</a:t>
            </a:r>
          </a:p>
          <a:p>
            <a:pPr algn="just"/>
            <a:endParaRPr lang="es-ES" sz="7200" dirty="0">
              <a:solidFill>
                <a:srgbClr val="808082"/>
              </a:solidFill>
            </a:endParaRPr>
          </a:p>
          <a:p>
            <a:pPr marL="0" indent="0" algn="just">
              <a:buNone/>
            </a:pPr>
            <a:r>
              <a:rPr lang="es-ES" sz="7200" dirty="0">
                <a:solidFill>
                  <a:srgbClr val="808082"/>
                </a:solidFill>
              </a:rPr>
              <a:t>c) No podrá considerarse como reelaboración que justifique la inadmisión de la información la que pueda obtenerse mediante un tratamiento informatizado de uso corriente.</a:t>
            </a:r>
          </a:p>
          <a:p>
            <a:pPr algn="just"/>
            <a:endParaRPr lang="es-ES" sz="7200" dirty="0">
              <a:solidFill>
                <a:srgbClr val="808082"/>
              </a:solidFill>
            </a:endParaRPr>
          </a:p>
        </p:txBody>
      </p:sp>
      <p:pic>
        <p:nvPicPr>
          <p:cNvPr id="12" name="Marcador de contenido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46229" y="6316953"/>
            <a:ext cx="1349779" cy="486295"/>
          </a:xfrm>
          <a:prstGeom prst="rect">
            <a:avLst/>
          </a:prstGeom>
        </p:spPr>
      </p:pic>
      <p:sp>
        <p:nvSpPr>
          <p:cNvPr id="3" name="Rectángulo 2"/>
          <p:cNvSpPr/>
          <p:nvPr/>
        </p:nvSpPr>
        <p:spPr>
          <a:xfrm>
            <a:off x="4712980" y="1474311"/>
            <a:ext cx="4283028" cy="4974823"/>
          </a:xfrm>
          <a:prstGeom prst="rect">
            <a:avLst/>
          </a:prstGeom>
        </p:spPr>
        <p:txBody>
          <a:bodyPr wrap="square">
            <a:spAutoFit/>
          </a:bodyPr>
          <a:lstStyle/>
          <a:p>
            <a:pPr algn="just">
              <a:lnSpc>
                <a:spcPct val="70000"/>
              </a:lnSpc>
              <a:spcBef>
                <a:spcPts val="750"/>
              </a:spcBef>
              <a:buFont typeface="Arial" panose="020B0604020202020204" pitchFamily="34" charset="0"/>
            </a:pPr>
            <a:r>
              <a:rPr lang="es-ES" b="1" dirty="0">
                <a:solidFill>
                  <a:srgbClr val="808082"/>
                </a:solidFill>
              </a:rPr>
              <a:t>Las resoluciones sobre las solicitudes de acceso se adoptarán y notificarán en el plazo máximo de veinte días desde su recepción</a:t>
            </a:r>
            <a:r>
              <a:rPr lang="es-ES" dirty="0">
                <a:solidFill>
                  <a:srgbClr val="808082"/>
                </a:solidFill>
              </a:rPr>
              <a:t>. Cuando el volumen o la complejidad de la información solicitada lo justifiquen, el plazo se podrá ampliar por otros veinte días más, informando de esta circunstancia al solicitante.</a:t>
            </a:r>
          </a:p>
          <a:p>
            <a:pPr algn="just">
              <a:lnSpc>
                <a:spcPct val="70000"/>
              </a:lnSpc>
              <a:spcBef>
                <a:spcPts val="750"/>
              </a:spcBef>
              <a:buFont typeface="Arial" panose="020B0604020202020204" pitchFamily="34" charset="0"/>
            </a:pPr>
            <a:endParaRPr lang="es-ES" dirty="0">
              <a:solidFill>
                <a:srgbClr val="808082"/>
              </a:solidFill>
            </a:endParaRPr>
          </a:p>
          <a:p>
            <a:pPr algn="just">
              <a:lnSpc>
                <a:spcPct val="70000"/>
              </a:lnSpc>
              <a:spcBef>
                <a:spcPts val="750"/>
              </a:spcBef>
              <a:buFont typeface="Arial" panose="020B0604020202020204" pitchFamily="34" charset="0"/>
            </a:pPr>
            <a:r>
              <a:rPr lang="es-ES" dirty="0">
                <a:solidFill>
                  <a:srgbClr val="808082"/>
                </a:solidFill>
              </a:rPr>
              <a:t>Las resoluciones por las que se inadmitan a trámite las solicitudes se adoptarán y notificarán lo antes posible, y en todo caso, en el plazo máximo de cinco días hábiles desde su recepción por el órgano competente para resolver.</a:t>
            </a:r>
          </a:p>
          <a:p>
            <a:pPr algn="just">
              <a:lnSpc>
                <a:spcPct val="70000"/>
              </a:lnSpc>
              <a:spcBef>
                <a:spcPts val="750"/>
              </a:spcBef>
              <a:buFont typeface="Arial" panose="020B0604020202020204" pitchFamily="34" charset="0"/>
            </a:pPr>
            <a:endParaRPr lang="es-ES" dirty="0">
              <a:solidFill>
                <a:srgbClr val="808082"/>
              </a:solidFill>
            </a:endParaRPr>
          </a:p>
          <a:p>
            <a:pPr algn="just">
              <a:lnSpc>
                <a:spcPct val="70000"/>
              </a:lnSpc>
              <a:spcBef>
                <a:spcPts val="750"/>
              </a:spcBef>
              <a:buFont typeface="Arial" panose="020B0604020202020204" pitchFamily="34" charset="0"/>
            </a:pPr>
            <a:r>
              <a:rPr lang="es-ES" dirty="0">
                <a:solidFill>
                  <a:srgbClr val="808082"/>
                </a:solidFill>
              </a:rPr>
              <a:t>Transcurrido el plazo máximo para resolver sin haberse notificado resolución expresa, la solicitud de acceso se entenderá desestimada conforme a lo establecido en la legislación básica en materia de transparencia y acceso a la información pública</a:t>
            </a:r>
          </a:p>
        </p:txBody>
      </p:sp>
    </p:spTree>
    <p:extLst>
      <p:ext uri="{BB962C8B-B14F-4D97-AF65-F5344CB8AC3E}">
        <p14:creationId xmlns:p14="http://schemas.microsoft.com/office/powerpoint/2010/main" val="953209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3612" y="6225424"/>
            <a:ext cx="1335546" cy="484063"/>
          </a:xfrm>
          <a:prstGeom prst="rect">
            <a:avLst/>
          </a:prstGeom>
        </p:spPr>
      </p:pic>
      <p:pic>
        <p:nvPicPr>
          <p:cNvPr id="5" name="Marcador de contenido 4"/>
          <p:cNvPicPr>
            <a:picLocks noGrp="1" noChangeAspect="1"/>
          </p:cNvPicPr>
          <p:nvPr>
            <p:ph sz="quarter" idx="4"/>
          </p:nvPr>
        </p:nvPicPr>
        <p:blipFill>
          <a:blip r:embed="rId3"/>
          <a:stretch>
            <a:fillRect/>
          </a:stretch>
        </p:blipFill>
        <p:spPr>
          <a:xfrm>
            <a:off x="5562569" y="457063"/>
            <a:ext cx="3136589" cy="892874"/>
          </a:xfrm>
          <a:prstGeom prst="rect">
            <a:avLst/>
          </a:prstGeom>
          <a:ln>
            <a:noFill/>
          </a:ln>
          <a:effectLst>
            <a:softEdge rad="112500"/>
          </a:effectLst>
        </p:spPr>
      </p:pic>
      <p:sp>
        <p:nvSpPr>
          <p:cNvPr id="2" name="Título 1"/>
          <p:cNvSpPr>
            <a:spLocks noGrp="1"/>
          </p:cNvSpPr>
          <p:nvPr>
            <p:ph type="title"/>
          </p:nvPr>
        </p:nvSpPr>
        <p:spPr>
          <a:xfrm>
            <a:off x="2066293" y="483184"/>
            <a:ext cx="4936206" cy="425732"/>
          </a:xfrm>
        </p:spPr>
        <p:txBody>
          <a:bodyPr>
            <a:noAutofit/>
          </a:bodyPr>
          <a:lstStyle/>
          <a:p>
            <a:r>
              <a:rPr lang="es-ES" sz="3200" b="1" dirty="0">
                <a:solidFill>
                  <a:srgbClr val="802434"/>
                </a:solidFill>
                <a:latin typeface="+mn-lt"/>
              </a:rPr>
              <a:t>RÉGIMEN SANCIONADOR</a:t>
            </a:r>
          </a:p>
        </p:txBody>
      </p:sp>
      <p:sp>
        <p:nvSpPr>
          <p:cNvPr id="3" name="Marcador de contenido 2"/>
          <p:cNvSpPr>
            <a:spLocks noGrp="1"/>
          </p:cNvSpPr>
          <p:nvPr>
            <p:ph sz="half" idx="2"/>
          </p:nvPr>
        </p:nvSpPr>
        <p:spPr>
          <a:xfrm>
            <a:off x="535460" y="1571045"/>
            <a:ext cx="8163698" cy="4654379"/>
          </a:xfrm>
          <a:ln>
            <a:solidFill>
              <a:srgbClr val="808082"/>
            </a:solidFill>
          </a:ln>
        </p:spPr>
        <p:txBody>
          <a:bodyPr>
            <a:noAutofit/>
          </a:bodyPr>
          <a:lstStyle/>
          <a:p>
            <a:pPr algn="just">
              <a:buBlip>
                <a:blip r:embed="rId4"/>
              </a:buBlip>
            </a:pPr>
            <a:r>
              <a:rPr lang="es-ES" sz="1800" dirty="0">
                <a:solidFill>
                  <a:srgbClr val="808082"/>
                </a:solidFill>
              </a:rPr>
              <a:t>La Ley 10/2019 dedica el título VI a las infracciones y sanciones en materia de transparencia y participación. Las infracciones en materia de transparencia  engloban tanto los incumplimientos en materia de transparencia activa como en materia de transparencia pasiva, incluida la obligación de resolver en plazo (si bien para que constituyan infracciones muy graves se exige que el incumplimiento sea reiterado en un periodo determinado y que exista requerimiento expreso del Consejo de Transparencia y Participación de la CAM) Además recogen el incumplimiento de los principios del art. 6 y de las obligaciones del art. 4 (relativa a entidades privadas)</a:t>
            </a:r>
          </a:p>
          <a:p>
            <a:pPr marL="0" indent="0" algn="just">
              <a:buNone/>
            </a:pPr>
            <a:endParaRPr lang="es-ES" sz="1800" dirty="0">
              <a:solidFill>
                <a:srgbClr val="808082"/>
              </a:solidFill>
            </a:endParaRPr>
          </a:p>
          <a:p>
            <a:pPr algn="just">
              <a:buBlip>
                <a:blip r:embed="rId4"/>
              </a:buBlip>
            </a:pPr>
            <a:r>
              <a:rPr lang="es-ES" sz="1800" dirty="0">
                <a:solidFill>
                  <a:srgbClr val="808082"/>
                </a:solidFill>
              </a:rPr>
              <a:t>Hay que distinguir entre dos tipos de sujetos obligados:</a:t>
            </a:r>
          </a:p>
          <a:p>
            <a:pPr lvl="1" algn="just">
              <a:buBlip>
                <a:blip r:embed="rId4"/>
              </a:buBlip>
            </a:pPr>
            <a:r>
              <a:rPr lang="es-ES" sz="1800" dirty="0">
                <a:solidFill>
                  <a:srgbClr val="808082"/>
                </a:solidFill>
              </a:rPr>
              <a:t>A l</a:t>
            </a:r>
            <a:r>
              <a:rPr lang="es-ES" sz="1800" dirty="0" smtClean="0">
                <a:solidFill>
                  <a:srgbClr val="808082"/>
                </a:solidFill>
              </a:rPr>
              <a:t>os </a:t>
            </a:r>
            <a:r>
              <a:rPr lang="es-ES" sz="1800" b="1" dirty="0">
                <a:solidFill>
                  <a:srgbClr val="808082"/>
                </a:solidFill>
              </a:rPr>
              <a:t>sujetos de base privada de los arts. 3 y 4 </a:t>
            </a:r>
            <a:r>
              <a:rPr lang="es-ES" sz="1800" dirty="0">
                <a:solidFill>
                  <a:srgbClr val="808082"/>
                </a:solidFill>
              </a:rPr>
              <a:t>de la Ley se les pueden imponer </a:t>
            </a:r>
            <a:r>
              <a:rPr lang="es-ES" sz="1800" b="1" dirty="0">
                <a:solidFill>
                  <a:srgbClr val="808082"/>
                </a:solidFill>
              </a:rPr>
              <a:t>sanciones pecuniarias importantes.</a:t>
            </a:r>
          </a:p>
          <a:p>
            <a:pPr lvl="1" algn="just">
              <a:buBlip>
                <a:blip r:embed="rId4"/>
              </a:buBlip>
            </a:pPr>
            <a:r>
              <a:rPr lang="es-ES" sz="1800" dirty="0">
                <a:solidFill>
                  <a:srgbClr val="808082"/>
                </a:solidFill>
              </a:rPr>
              <a:t>A los </a:t>
            </a:r>
            <a:r>
              <a:rPr lang="es-ES" sz="1800" b="1" dirty="0">
                <a:solidFill>
                  <a:srgbClr val="808082"/>
                </a:solidFill>
              </a:rPr>
              <a:t>sujetos del art.2 </a:t>
            </a:r>
            <a:r>
              <a:rPr lang="es-ES" sz="1800" dirty="0">
                <a:solidFill>
                  <a:srgbClr val="808082"/>
                </a:solidFill>
              </a:rPr>
              <a:t>(entre ellos Corporaciones de Derecho Público) las sanciones previstas van desde la destitución del cargo a la suspensión de funciones y retribuciones y las amonestaciones</a:t>
            </a:r>
          </a:p>
        </p:txBody>
      </p:sp>
    </p:spTree>
    <p:extLst>
      <p:ext uri="{BB962C8B-B14F-4D97-AF65-F5344CB8AC3E}">
        <p14:creationId xmlns:p14="http://schemas.microsoft.com/office/powerpoint/2010/main" val="3041039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7787" y="6300510"/>
            <a:ext cx="1360137" cy="492976"/>
          </a:xfrm>
          <a:prstGeom prst="rect">
            <a:avLst/>
          </a:prstGeom>
        </p:spPr>
      </p:pic>
      <p:pic>
        <p:nvPicPr>
          <p:cNvPr id="5" name="Marcador de contenido 4"/>
          <p:cNvPicPr>
            <a:picLocks noGrp="1" noChangeAspect="1"/>
          </p:cNvPicPr>
          <p:nvPr>
            <p:ph sz="quarter" idx="4"/>
          </p:nvPr>
        </p:nvPicPr>
        <p:blipFill rotWithShape="1">
          <a:blip r:embed="rId3"/>
          <a:srcRect l="7847" t="8512" r="7294"/>
          <a:stretch/>
        </p:blipFill>
        <p:spPr>
          <a:xfrm>
            <a:off x="6894666" y="160142"/>
            <a:ext cx="1483215" cy="836636"/>
          </a:xfrm>
          <a:prstGeom prst="rect">
            <a:avLst/>
          </a:prstGeom>
        </p:spPr>
      </p:pic>
      <p:sp>
        <p:nvSpPr>
          <p:cNvPr id="2" name="Título 1"/>
          <p:cNvSpPr>
            <a:spLocks noGrp="1"/>
          </p:cNvSpPr>
          <p:nvPr>
            <p:ph type="title"/>
          </p:nvPr>
        </p:nvSpPr>
        <p:spPr>
          <a:xfrm>
            <a:off x="2499629" y="331730"/>
            <a:ext cx="4230684" cy="348803"/>
          </a:xfrm>
        </p:spPr>
        <p:txBody>
          <a:bodyPr>
            <a:noAutofit/>
          </a:bodyPr>
          <a:lstStyle/>
          <a:p>
            <a:r>
              <a:rPr lang="es-ES" sz="2800" b="1" dirty="0">
                <a:solidFill>
                  <a:srgbClr val="802434"/>
                </a:solidFill>
                <a:latin typeface="+mn-lt"/>
              </a:rPr>
              <a:t>RÉGIMEN SANCIONADOR</a:t>
            </a:r>
          </a:p>
        </p:txBody>
      </p:sp>
      <p:sp>
        <p:nvSpPr>
          <p:cNvPr id="3" name="Marcador de contenido 2"/>
          <p:cNvSpPr>
            <a:spLocks noGrp="1"/>
          </p:cNvSpPr>
          <p:nvPr>
            <p:ph sz="half" idx="2"/>
          </p:nvPr>
        </p:nvSpPr>
        <p:spPr>
          <a:xfrm>
            <a:off x="214046" y="715813"/>
            <a:ext cx="8303878" cy="6077673"/>
          </a:xfrm>
        </p:spPr>
        <p:txBody>
          <a:bodyPr>
            <a:noAutofit/>
          </a:bodyPr>
          <a:lstStyle/>
          <a:p>
            <a:pPr marL="0" indent="0" algn="just">
              <a:buNone/>
            </a:pPr>
            <a:r>
              <a:rPr lang="es-ES" sz="1600" b="1" dirty="0">
                <a:solidFill>
                  <a:srgbClr val="808082"/>
                </a:solidFill>
              </a:rPr>
              <a:t>Infracciones muy graves:</a:t>
            </a:r>
          </a:p>
          <a:p>
            <a:pPr algn="just">
              <a:buBlip>
                <a:blip r:embed="rId4"/>
              </a:buBlip>
            </a:pPr>
            <a:r>
              <a:rPr lang="es-ES" sz="1600" b="1" dirty="0">
                <a:solidFill>
                  <a:srgbClr val="808082"/>
                </a:solidFill>
              </a:rPr>
              <a:t>El incumplimiento de la obligación de transparencia activa o </a:t>
            </a:r>
            <a:r>
              <a:rPr lang="es-ES" sz="1600" b="1" dirty="0" smtClean="0">
                <a:solidFill>
                  <a:srgbClr val="808082"/>
                </a:solidFill>
              </a:rPr>
              <a:t>pasiva: cuando </a:t>
            </a:r>
            <a:r>
              <a:rPr lang="es-ES" sz="1600" b="1" dirty="0">
                <a:solidFill>
                  <a:srgbClr val="808082"/>
                </a:solidFill>
              </a:rPr>
              <a:t>se haya desatendido más de tres veces, en un período de dos </a:t>
            </a:r>
            <a:r>
              <a:rPr lang="es-ES" sz="1600" b="1" dirty="0" smtClean="0">
                <a:solidFill>
                  <a:srgbClr val="808082"/>
                </a:solidFill>
              </a:rPr>
              <a:t>años un </a:t>
            </a:r>
            <a:r>
              <a:rPr lang="es-ES" sz="1600" b="1" dirty="0">
                <a:solidFill>
                  <a:srgbClr val="808082"/>
                </a:solidFill>
              </a:rPr>
              <a:t>requerimiento expreso del Consejo de Transparencia y Participación</a:t>
            </a:r>
            <a:r>
              <a:rPr lang="es-ES" sz="1600" b="1" dirty="0" smtClean="0">
                <a:solidFill>
                  <a:srgbClr val="808082"/>
                </a:solidFill>
              </a:rPr>
              <a:t>. </a:t>
            </a:r>
          </a:p>
          <a:p>
            <a:pPr algn="just">
              <a:buBlip>
                <a:blip r:embed="rId4"/>
              </a:buBlip>
            </a:pPr>
            <a:r>
              <a:rPr lang="es-ES" sz="1600" b="1" dirty="0" smtClean="0">
                <a:solidFill>
                  <a:srgbClr val="808082"/>
                </a:solidFill>
              </a:rPr>
              <a:t>El </a:t>
            </a:r>
            <a:r>
              <a:rPr lang="es-ES" sz="1600" b="1" dirty="0">
                <a:solidFill>
                  <a:srgbClr val="808082"/>
                </a:solidFill>
              </a:rPr>
              <a:t>incumplimiento más de tres veces, en un período de dos años, de la obligación de resolver en plazo las solicitudes de acceso a la información pública. </a:t>
            </a:r>
            <a:r>
              <a:rPr lang="es-ES" sz="1600" dirty="0">
                <a:solidFill>
                  <a:srgbClr val="808082"/>
                </a:solidFill>
              </a:rPr>
              <a:t>(Recordemos plazo 20 días incluyendo la notificación).</a:t>
            </a:r>
          </a:p>
          <a:p>
            <a:pPr algn="just">
              <a:buBlip>
                <a:blip r:embed="rId4"/>
              </a:buBlip>
            </a:pPr>
            <a:r>
              <a:rPr lang="es-ES" sz="1600" b="1" dirty="0">
                <a:solidFill>
                  <a:srgbClr val="808082"/>
                </a:solidFill>
              </a:rPr>
              <a:t>La reincidencia en la comisión de faltas graves </a:t>
            </a:r>
            <a:r>
              <a:rPr lang="es-ES" sz="1600" dirty="0">
                <a:solidFill>
                  <a:srgbClr val="808082"/>
                </a:solidFill>
              </a:rPr>
              <a:t>(Comisión, en el término de un año, de más de una infracción grave cuando así haya sido declarado por resolución firme).</a:t>
            </a:r>
          </a:p>
          <a:p>
            <a:pPr marL="0" indent="0" algn="just">
              <a:buNone/>
            </a:pPr>
            <a:r>
              <a:rPr lang="es-ES" sz="1600" b="1" dirty="0" smtClean="0">
                <a:solidFill>
                  <a:srgbClr val="808082"/>
                </a:solidFill>
              </a:rPr>
              <a:t>Infracciones </a:t>
            </a:r>
            <a:r>
              <a:rPr lang="es-ES" sz="1600" b="1" dirty="0">
                <a:solidFill>
                  <a:srgbClr val="808082"/>
                </a:solidFill>
              </a:rPr>
              <a:t>graves:</a:t>
            </a:r>
          </a:p>
          <a:p>
            <a:pPr algn="just">
              <a:buBlip>
                <a:blip r:embed="rId4"/>
              </a:buBlip>
            </a:pPr>
            <a:r>
              <a:rPr lang="es-ES" sz="1600" b="1" dirty="0">
                <a:solidFill>
                  <a:srgbClr val="808082"/>
                </a:solidFill>
              </a:rPr>
              <a:t>El incumplimiento reiterado, cuando no constituya reincidencia, de la obligación de transparencia activa o pasiva si se ha desatendido el requerimiento expreso del Consejo de Transparencia y Participación.</a:t>
            </a:r>
          </a:p>
          <a:p>
            <a:pPr algn="just">
              <a:buBlip>
                <a:blip r:embed="rId4"/>
              </a:buBlip>
            </a:pPr>
            <a:r>
              <a:rPr lang="es-ES" sz="1600" b="1" dirty="0">
                <a:solidFill>
                  <a:srgbClr val="808082"/>
                </a:solidFill>
              </a:rPr>
              <a:t>El incumplimiento injustificado y reiterado de la obligación de resolver en plazo las solicitudes de acceso a la información pública.</a:t>
            </a:r>
          </a:p>
          <a:p>
            <a:pPr algn="just">
              <a:buBlip>
                <a:blip r:embed="rId4"/>
              </a:buBlip>
            </a:pPr>
            <a:r>
              <a:rPr lang="es-ES" sz="1600" b="1" dirty="0">
                <a:solidFill>
                  <a:srgbClr val="808082"/>
                </a:solidFill>
              </a:rPr>
              <a:t>Publicar o suministrar la información incumpliendo las exigencias derivadas de los principios establecidos en el artículo 6</a:t>
            </a:r>
            <a:r>
              <a:rPr lang="es-ES" sz="1600" dirty="0">
                <a:solidFill>
                  <a:srgbClr val="808082"/>
                </a:solidFill>
              </a:rPr>
              <a:t>. (Principios </a:t>
            </a:r>
            <a:r>
              <a:rPr lang="es-ES" sz="1600" dirty="0" smtClean="0">
                <a:solidFill>
                  <a:srgbClr val="808082"/>
                </a:solidFill>
              </a:rPr>
              <a:t>técnicos).</a:t>
            </a:r>
            <a:endParaRPr lang="es-ES" sz="1600" dirty="0">
              <a:solidFill>
                <a:srgbClr val="808082"/>
              </a:solidFill>
            </a:endParaRPr>
          </a:p>
          <a:p>
            <a:pPr algn="just">
              <a:buBlip>
                <a:blip r:embed="rId4"/>
              </a:buBlip>
            </a:pPr>
            <a:r>
              <a:rPr lang="es-ES" sz="1600" b="1" dirty="0">
                <a:solidFill>
                  <a:srgbClr val="808082"/>
                </a:solidFill>
              </a:rPr>
              <a:t>El incumplimiento de la obligación prevista en el artículo </a:t>
            </a:r>
            <a:r>
              <a:rPr lang="es-ES" sz="1600" b="1" dirty="0" smtClean="0">
                <a:solidFill>
                  <a:srgbClr val="808082"/>
                </a:solidFill>
              </a:rPr>
              <a:t>4 de </a:t>
            </a:r>
            <a:r>
              <a:rPr lang="es-ES" sz="1600" b="1" dirty="0">
                <a:solidFill>
                  <a:srgbClr val="808082"/>
                </a:solidFill>
              </a:rPr>
              <a:t>suministrar información a la </a:t>
            </a:r>
            <a:r>
              <a:rPr lang="es-ES" sz="1600" b="1" dirty="0" smtClean="0">
                <a:solidFill>
                  <a:srgbClr val="808082"/>
                </a:solidFill>
              </a:rPr>
              <a:t>Administración.</a:t>
            </a:r>
            <a:endParaRPr lang="es-ES" sz="1600" b="1" dirty="0">
              <a:solidFill>
                <a:srgbClr val="808082"/>
              </a:solidFill>
            </a:endParaRPr>
          </a:p>
          <a:p>
            <a:pPr algn="just">
              <a:buBlip>
                <a:blip r:embed="rId4"/>
              </a:buBlip>
            </a:pPr>
            <a:r>
              <a:rPr lang="es-ES" sz="1600" dirty="0">
                <a:solidFill>
                  <a:srgbClr val="808082"/>
                </a:solidFill>
              </a:rPr>
              <a:t> La reincidencia en la comisión de faltas leves.</a:t>
            </a:r>
          </a:p>
          <a:p>
            <a:pPr>
              <a:buBlip>
                <a:blip r:embed="rId4"/>
              </a:buBlip>
            </a:pPr>
            <a:endParaRPr lang="es-ES" sz="1100" dirty="0">
              <a:solidFill>
                <a:srgbClr val="808082"/>
              </a:solidFill>
            </a:endParaRPr>
          </a:p>
        </p:txBody>
      </p:sp>
    </p:spTree>
    <p:extLst>
      <p:ext uri="{BB962C8B-B14F-4D97-AF65-F5344CB8AC3E}">
        <p14:creationId xmlns:p14="http://schemas.microsoft.com/office/powerpoint/2010/main" val="665044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0414" y="958269"/>
            <a:ext cx="1261349" cy="1892023"/>
          </a:xfrm>
          <a:prstGeom prst="rect">
            <a:avLst/>
          </a:prstGeom>
          <a:ln>
            <a:noFill/>
          </a:ln>
          <a:effectLst>
            <a:softEdge rad="112500"/>
          </a:effectLst>
        </p:spPr>
      </p:pic>
      <p:sp>
        <p:nvSpPr>
          <p:cNvPr id="2" name="Título 1"/>
          <p:cNvSpPr>
            <a:spLocks noGrp="1"/>
          </p:cNvSpPr>
          <p:nvPr>
            <p:ph type="title"/>
          </p:nvPr>
        </p:nvSpPr>
        <p:spPr>
          <a:xfrm>
            <a:off x="2103904" y="264441"/>
            <a:ext cx="5326626" cy="693828"/>
          </a:xfrm>
        </p:spPr>
        <p:txBody>
          <a:bodyPr>
            <a:noAutofit/>
          </a:bodyPr>
          <a:lstStyle/>
          <a:p>
            <a:r>
              <a:rPr lang="es-ES" sz="3200" b="1" dirty="0">
                <a:solidFill>
                  <a:srgbClr val="802434"/>
                </a:solidFill>
                <a:latin typeface="+mn-lt"/>
              </a:rPr>
              <a:t>RÉGIMEN SANCIONADOR</a:t>
            </a:r>
          </a:p>
        </p:txBody>
      </p:sp>
      <p:sp>
        <p:nvSpPr>
          <p:cNvPr id="3" name="Marcador de contenido 2"/>
          <p:cNvSpPr>
            <a:spLocks noGrp="1"/>
          </p:cNvSpPr>
          <p:nvPr>
            <p:ph sz="half" idx="2"/>
          </p:nvPr>
        </p:nvSpPr>
        <p:spPr>
          <a:xfrm>
            <a:off x="423384" y="1165987"/>
            <a:ext cx="6364595" cy="5284483"/>
          </a:xfrm>
        </p:spPr>
        <p:txBody>
          <a:bodyPr>
            <a:noAutofit/>
          </a:bodyPr>
          <a:lstStyle/>
          <a:p>
            <a:pPr marL="0" indent="0" algn="just">
              <a:buNone/>
            </a:pPr>
            <a:r>
              <a:rPr lang="es-ES" sz="2000" b="1" dirty="0">
                <a:solidFill>
                  <a:srgbClr val="808082"/>
                </a:solidFill>
              </a:rPr>
              <a:t>Infracciones leves:</a:t>
            </a:r>
          </a:p>
          <a:p>
            <a:pPr algn="just">
              <a:buBlip>
                <a:blip r:embed="rId3"/>
              </a:buBlip>
            </a:pPr>
            <a:r>
              <a:rPr lang="es-ES" sz="2000" b="1" dirty="0">
                <a:solidFill>
                  <a:srgbClr val="808082"/>
                </a:solidFill>
              </a:rPr>
              <a:t>El incumplimiento de la obligación de publicar la información relacionada en el Título II o de la obligación de suministrar la información a que hace referencia el Título III, cuando no sea una infracción grave o muy grave</a:t>
            </a:r>
            <a:r>
              <a:rPr lang="es-ES" sz="2000" b="1" dirty="0" smtClean="0">
                <a:solidFill>
                  <a:srgbClr val="808082"/>
                </a:solidFill>
              </a:rPr>
              <a:t>.</a:t>
            </a:r>
          </a:p>
          <a:p>
            <a:pPr marL="0" indent="0" algn="just">
              <a:buNone/>
            </a:pPr>
            <a:endParaRPr lang="es-ES" sz="2000" dirty="0">
              <a:solidFill>
                <a:srgbClr val="808082"/>
              </a:solidFill>
            </a:endParaRPr>
          </a:p>
          <a:p>
            <a:pPr algn="just">
              <a:buBlip>
                <a:blip r:embed="rId3"/>
              </a:buBlip>
            </a:pPr>
            <a:r>
              <a:rPr lang="es-ES" sz="2000" b="1" dirty="0">
                <a:solidFill>
                  <a:srgbClr val="808082"/>
                </a:solidFill>
              </a:rPr>
              <a:t>La ausencia de motivación en la denegación de la información solicitada</a:t>
            </a:r>
            <a:r>
              <a:rPr lang="es-ES" sz="2000" b="1" dirty="0" smtClean="0">
                <a:solidFill>
                  <a:srgbClr val="808082"/>
                </a:solidFill>
              </a:rPr>
              <a:t>.</a:t>
            </a:r>
          </a:p>
          <a:p>
            <a:pPr marL="0" indent="0" algn="just">
              <a:buNone/>
            </a:pPr>
            <a:endParaRPr lang="es-ES" sz="2000" dirty="0">
              <a:solidFill>
                <a:srgbClr val="808082"/>
              </a:solidFill>
            </a:endParaRPr>
          </a:p>
          <a:p>
            <a:pPr algn="just">
              <a:buBlip>
                <a:blip r:embed="rId3"/>
              </a:buBlip>
            </a:pPr>
            <a:r>
              <a:rPr lang="es-ES" sz="2000" b="1" dirty="0">
                <a:solidFill>
                  <a:srgbClr val="808082"/>
                </a:solidFill>
              </a:rPr>
              <a:t>La entrega injustificada de información incompleta, parcial o distinta a la solicitada o reclamada</a:t>
            </a:r>
            <a:r>
              <a:rPr lang="es-ES" sz="2000" b="1" dirty="0" smtClean="0">
                <a:solidFill>
                  <a:srgbClr val="808082"/>
                </a:solidFill>
              </a:rPr>
              <a:t>.</a:t>
            </a:r>
          </a:p>
          <a:p>
            <a:pPr marL="0" indent="0" algn="just">
              <a:buNone/>
            </a:pPr>
            <a:endParaRPr lang="es-ES" sz="2000" dirty="0">
              <a:solidFill>
                <a:srgbClr val="808082"/>
              </a:solidFill>
            </a:endParaRPr>
          </a:p>
          <a:p>
            <a:pPr algn="just">
              <a:buBlip>
                <a:blip r:embed="rId3"/>
              </a:buBlip>
            </a:pPr>
            <a:r>
              <a:rPr lang="es-ES" sz="2000" dirty="0">
                <a:solidFill>
                  <a:srgbClr val="808082"/>
                </a:solidFill>
              </a:rPr>
              <a:t>El</a:t>
            </a:r>
            <a:r>
              <a:rPr lang="es-ES" sz="2000" b="1" dirty="0">
                <a:solidFill>
                  <a:srgbClr val="808082"/>
                </a:solidFill>
              </a:rPr>
              <a:t> retraso injustificado en el suministro de la información</a:t>
            </a:r>
          </a:p>
        </p:txBody>
      </p:sp>
      <p:pic>
        <p:nvPicPr>
          <p:cNvPr id="5" name="Marcador de contenido 4"/>
          <p:cNvPicPr>
            <a:picLocks noGrp="1" noChangeAspect="1"/>
          </p:cNvPicPr>
          <p:nvPr>
            <p:ph sz="quarter" idx="4"/>
          </p:nvPr>
        </p:nvPicPr>
        <p:blipFill rotWithShape="1">
          <a:blip r:embed="rId4"/>
          <a:srcRect l="2265" t="8170" r="7186"/>
          <a:stretch/>
        </p:blipFill>
        <p:spPr>
          <a:xfrm>
            <a:off x="6985860" y="3710190"/>
            <a:ext cx="1845789" cy="979380"/>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0530" y="6011037"/>
            <a:ext cx="1507884" cy="546525"/>
          </a:xfrm>
          <a:prstGeom prst="rect">
            <a:avLst/>
          </a:prstGeom>
        </p:spPr>
      </p:pic>
    </p:spTree>
    <p:extLst>
      <p:ext uri="{BB962C8B-B14F-4D97-AF65-F5344CB8AC3E}">
        <p14:creationId xmlns:p14="http://schemas.microsoft.com/office/powerpoint/2010/main" val="60177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2268219" y="351644"/>
            <a:ext cx="4711584" cy="699941"/>
          </a:xfrm>
        </p:spPr>
        <p:txBody>
          <a:bodyPr>
            <a:noAutofit/>
          </a:bodyPr>
          <a:lstStyle/>
          <a:p>
            <a:r>
              <a:rPr lang="es-ES" sz="3200" b="1" dirty="0">
                <a:solidFill>
                  <a:srgbClr val="802434"/>
                </a:solidFill>
                <a:latin typeface="+mn-lt"/>
              </a:rPr>
              <a:t>RÉGIMEN SANCIONADOR</a:t>
            </a:r>
            <a:endParaRPr lang="es-ES" sz="3200" b="1" dirty="0">
              <a:latin typeface="+mn-lt"/>
            </a:endParaRPr>
          </a:p>
        </p:txBody>
      </p:sp>
      <p:sp>
        <p:nvSpPr>
          <p:cNvPr id="10" name="Marcador de contenido 9"/>
          <p:cNvSpPr>
            <a:spLocks noGrp="1"/>
          </p:cNvSpPr>
          <p:nvPr>
            <p:ph sz="half" idx="1"/>
          </p:nvPr>
        </p:nvSpPr>
        <p:spPr>
          <a:xfrm>
            <a:off x="176753" y="1182480"/>
            <a:ext cx="6803050" cy="5251271"/>
          </a:xfrm>
        </p:spPr>
        <p:txBody>
          <a:bodyPr>
            <a:noAutofit/>
          </a:bodyPr>
          <a:lstStyle/>
          <a:p>
            <a:pPr algn="just">
              <a:buBlip>
                <a:blip r:embed="rId2"/>
              </a:buBlip>
            </a:pPr>
            <a:r>
              <a:rPr lang="es-ES" sz="1800" dirty="0">
                <a:solidFill>
                  <a:srgbClr val="808082"/>
                </a:solidFill>
              </a:rPr>
              <a:t>En cuanto a los tipos de sanciones  </a:t>
            </a:r>
            <a:r>
              <a:rPr lang="es-ES" sz="1800" dirty="0" smtClean="0">
                <a:solidFill>
                  <a:srgbClr val="808082"/>
                </a:solidFill>
              </a:rPr>
              <a:t>hay que distinguir entre las pecuniarias y las no pecuniarias.  </a:t>
            </a:r>
          </a:p>
          <a:p>
            <a:pPr marL="0" indent="0" algn="just">
              <a:buNone/>
            </a:pPr>
            <a:r>
              <a:rPr lang="es-ES" sz="1800" dirty="0" smtClean="0">
                <a:solidFill>
                  <a:srgbClr val="808082"/>
                </a:solidFill>
              </a:rPr>
              <a:t>Entidades privadas sujetas a sanciones pecuniarias (art. 3) </a:t>
            </a:r>
          </a:p>
          <a:p>
            <a:pPr algn="just">
              <a:buBlip>
                <a:blip r:embed="rId2"/>
              </a:buBlip>
            </a:pPr>
            <a:r>
              <a:rPr lang="es-ES" sz="1800" dirty="0" smtClean="0">
                <a:solidFill>
                  <a:srgbClr val="808082"/>
                </a:solidFill>
              </a:rPr>
              <a:t>A) partidos políticos, organizaciones sindicales, organizaciones empresariales en todo caso</a:t>
            </a:r>
          </a:p>
          <a:p>
            <a:pPr algn="just">
              <a:buBlip>
                <a:blip r:embed="rId2"/>
              </a:buBlip>
            </a:pPr>
            <a:r>
              <a:rPr lang="es-ES" sz="1800" dirty="0" smtClean="0">
                <a:solidFill>
                  <a:srgbClr val="808082"/>
                </a:solidFill>
              </a:rPr>
              <a:t>B) Entidades privadas que perciban ayudas o subvenciones de las Administraciones públicas de la CAM para financiar sus actividades y funcionamiento ordinario en cuantía superior a 60.000 euros o cuando las ayudas superen el 30% de sus ingresos anuales siempre que alcancen como mínimo 5.000 euros.</a:t>
            </a:r>
          </a:p>
          <a:p>
            <a:pPr marL="0" indent="0" algn="just">
              <a:buNone/>
            </a:pPr>
            <a:r>
              <a:rPr lang="es-ES" sz="1800" dirty="0" smtClean="0">
                <a:solidFill>
                  <a:srgbClr val="808082"/>
                </a:solidFill>
              </a:rPr>
              <a:t>Entidades privadas (art.4)</a:t>
            </a:r>
          </a:p>
          <a:p>
            <a:pPr algn="just">
              <a:buBlip>
                <a:blip r:embed="rId2"/>
              </a:buBlip>
            </a:pPr>
            <a:r>
              <a:rPr lang="es-ES" sz="1800" dirty="0" smtClean="0">
                <a:solidFill>
                  <a:srgbClr val="808082"/>
                </a:solidFill>
              </a:rPr>
              <a:t> Personas físicas y jurídicas (distintas de las anteriores) que presten servicios públicos o ejerzan potestades administrativas o actúen como  agentes colaboradores de la Administración (tienen obligación de suministrar información a las AAPP en 10 días)</a:t>
            </a:r>
          </a:p>
          <a:p>
            <a:pPr algn="just">
              <a:buBlip>
                <a:blip r:embed="rId2"/>
              </a:buBlip>
            </a:pPr>
            <a:r>
              <a:rPr lang="es-ES" sz="1800" dirty="0" smtClean="0">
                <a:solidFill>
                  <a:srgbClr val="808082"/>
                </a:solidFill>
              </a:rPr>
              <a:t>Adjudicatarios sector público en términos previstos en el contrato.</a:t>
            </a:r>
          </a:p>
        </p:txBody>
      </p:sp>
      <p:pic>
        <p:nvPicPr>
          <p:cNvPr id="12" name="Marcador de contenido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79562" y="6064199"/>
            <a:ext cx="1690476" cy="610517"/>
          </a:xfrm>
          <a:prstGeom prst="rect">
            <a:avLst/>
          </a:prstGeom>
        </p:spPr>
      </p:pic>
      <p:sp>
        <p:nvSpPr>
          <p:cNvPr id="3" name="Rectángulo 2"/>
          <p:cNvSpPr/>
          <p:nvPr/>
        </p:nvSpPr>
        <p:spPr>
          <a:xfrm>
            <a:off x="4131392" y="989524"/>
            <a:ext cx="4572000" cy="507831"/>
          </a:xfrm>
          <a:prstGeom prst="rect">
            <a:avLst/>
          </a:prstGeom>
        </p:spPr>
        <p:txBody>
          <a:bodyPr>
            <a:spAutoFit/>
          </a:bodyPr>
          <a:lstStyle/>
          <a:p>
            <a:endParaRPr lang="es-ES" sz="1350" dirty="0"/>
          </a:p>
          <a:p>
            <a:r>
              <a:rPr lang="es-ES" sz="1350" dirty="0"/>
              <a:t> </a:t>
            </a: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4011" y="1314285"/>
            <a:ext cx="1301579" cy="1952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6865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556990" y="348686"/>
            <a:ext cx="3990296" cy="1281675"/>
          </a:xfrm>
        </p:spPr>
        <p:txBody>
          <a:bodyPr>
            <a:noAutofit/>
          </a:bodyPr>
          <a:lstStyle/>
          <a:p>
            <a:pPr algn="just"/>
            <a:r>
              <a:rPr lang="es-ES" sz="3200" b="1" dirty="0" smtClean="0">
                <a:solidFill>
                  <a:srgbClr val="802434"/>
                </a:solidFill>
                <a:latin typeface="Calibri" panose="020F0502020204030204"/>
              </a:rPr>
              <a:t>RESPONSABILIDAD</a:t>
            </a:r>
            <a:endParaRPr lang="es-ES" sz="1500" b="1" dirty="0">
              <a:solidFill>
                <a:srgbClr val="808082"/>
              </a:solidFill>
              <a:latin typeface="+mn-lt"/>
              <a:ea typeface="+mn-ea"/>
              <a:cs typeface="+mn-cs"/>
            </a:endParaRPr>
          </a:p>
        </p:txBody>
      </p:sp>
      <p:sp>
        <p:nvSpPr>
          <p:cNvPr id="10" name="Marcador de contenido 9"/>
          <p:cNvSpPr>
            <a:spLocks noGrp="1"/>
          </p:cNvSpPr>
          <p:nvPr>
            <p:ph sz="half" idx="1"/>
          </p:nvPr>
        </p:nvSpPr>
        <p:spPr>
          <a:xfrm>
            <a:off x="268666" y="1908729"/>
            <a:ext cx="7030788" cy="4566211"/>
          </a:xfrm>
        </p:spPr>
        <p:txBody>
          <a:bodyPr>
            <a:noAutofit/>
          </a:bodyPr>
          <a:lstStyle/>
          <a:p>
            <a:pPr algn="just">
              <a:spcBef>
                <a:spcPct val="0"/>
              </a:spcBef>
              <a:buBlip>
                <a:blip r:embed="rId2"/>
              </a:buBlip>
            </a:pPr>
            <a:r>
              <a:rPr lang="es-ES" sz="1800" dirty="0">
                <a:solidFill>
                  <a:srgbClr val="808082"/>
                </a:solidFill>
              </a:rPr>
              <a:t>¿Quiénes son los responsables?</a:t>
            </a:r>
          </a:p>
          <a:p>
            <a:pPr marL="0" indent="0" algn="just">
              <a:spcBef>
                <a:spcPct val="0"/>
              </a:spcBef>
              <a:buNone/>
            </a:pPr>
            <a:r>
              <a:rPr lang="es-ES" sz="1800" dirty="0">
                <a:solidFill>
                  <a:srgbClr val="808082"/>
                </a:solidFill>
              </a:rPr>
              <a:t> Son responsables de las infracciones, aún a título de simple inobservancia, las personas físicas, jurídicas o entidades, cualquiera que sea su naturaleza, que realicen las acciones u omisiones tipificadas en la Ley.</a:t>
            </a:r>
          </a:p>
          <a:p>
            <a:pPr marL="0" indent="0" algn="just">
              <a:spcBef>
                <a:spcPct val="0"/>
              </a:spcBef>
              <a:buNone/>
            </a:pPr>
            <a:endParaRPr lang="es-ES" sz="1800" dirty="0">
              <a:solidFill>
                <a:srgbClr val="808082"/>
              </a:solidFill>
            </a:endParaRPr>
          </a:p>
          <a:p>
            <a:pPr marL="0" indent="0" algn="just">
              <a:spcBef>
                <a:spcPct val="0"/>
              </a:spcBef>
              <a:buNone/>
            </a:pPr>
            <a:r>
              <a:rPr lang="es-ES" sz="1800" dirty="0" smtClean="0">
                <a:solidFill>
                  <a:srgbClr val="808082"/>
                </a:solidFill>
              </a:rPr>
              <a:t>En </a:t>
            </a:r>
            <a:r>
              <a:rPr lang="es-ES" sz="1800" dirty="0">
                <a:solidFill>
                  <a:srgbClr val="808082"/>
                </a:solidFill>
              </a:rPr>
              <a:t>particular son responsables de las infracciones en materia de transparencia:</a:t>
            </a:r>
          </a:p>
          <a:p>
            <a:pPr marL="0" indent="0" algn="just">
              <a:spcBef>
                <a:spcPct val="0"/>
              </a:spcBef>
              <a:buNone/>
            </a:pPr>
            <a:endParaRPr lang="es-ES" sz="1800" dirty="0">
              <a:solidFill>
                <a:srgbClr val="808082"/>
              </a:solidFill>
            </a:endParaRPr>
          </a:p>
          <a:p>
            <a:pPr algn="just">
              <a:spcBef>
                <a:spcPct val="0"/>
              </a:spcBef>
              <a:buBlip>
                <a:blip r:embed="rId2"/>
              </a:buBlip>
            </a:pPr>
            <a:r>
              <a:rPr lang="es-ES" sz="1800" dirty="0">
                <a:solidFill>
                  <a:srgbClr val="808082"/>
                </a:solidFill>
              </a:rPr>
              <a:t>El personal al servicio de las Corporaciones Públicas cuando les sea imputable una acción u omisión tipificada como infracción de acuerdo con las funciones y competencias que tengan atribuidas.</a:t>
            </a:r>
          </a:p>
          <a:p>
            <a:pPr algn="just">
              <a:spcBef>
                <a:spcPct val="0"/>
              </a:spcBef>
              <a:buBlip>
                <a:blip r:embed="rId2"/>
              </a:buBlip>
            </a:pPr>
            <a:r>
              <a:rPr lang="es-ES" sz="1800" dirty="0" smtClean="0">
                <a:solidFill>
                  <a:srgbClr val="808082"/>
                </a:solidFill>
              </a:rPr>
              <a:t>El </a:t>
            </a:r>
            <a:r>
              <a:rPr lang="es-ES" sz="1800" dirty="0">
                <a:solidFill>
                  <a:srgbClr val="808082"/>
                </a:solidFill>
              </a:rPr>
              <a:t>resto de los altos cargos </a:t>
            </a:r>
            <a:r>
              <a:rPr lang="es-ES" sz="1800" dirty="0" smtClean="0">
                <a:solidFill>
                  <a:srgbClr val="808082"/>
                </a:solidFill>
              </a:rPr>
              <a:t>o asimilados </a:t>
            </a:r>
            <a:r>
              <a:rPr lang="es-ES" sz="1800" dirty="0">
                <a:solidFill>
                  <a:srgbClr val="808082"/>
                </a:solidFill>
              </a:rPr>
              <a:t>cuando les sea imputable una acción o una omisión tipificada como infracción, de acuerdo con las funciones y competencias que tengan atribuidas</a:t>
            </a:r>
            <a:r>
              <a:rPr lang="es-ES" sz="1800" dirty="0" smtClean="0">
                <a:solidFill>
                  <a:srgbClr val="808082"/>
                </a:solidFill>
              </a:rPr>
              <a:t>.</a:t>
            </a:r>
          </a:p>
          <a:p>
            <a:pPr algn="just">
              <a:spcBef>
                <a:spcPct val="0"/>
              </a:spcBef>
              <a:buBlip>
                <a:blip r:embed="rId2"/>
              </a:buBlip>
            </a:pPr>
            <a:r>
              <a:rPr lang="es-ES" sz="1800" dirty="0" smtClean="0">
                <a:solidFill>
                  <a:srgbClr val="808082"/>
                </a:solidFill>
              </a:rPr>
              <a:t>Los sujetos obligados del art.3</a:t>
            </a:r>
          </a:p>
          <a:p>
            <a:pPr algn="just">
              <a:spcBef>
                <a:spcPct val="0"/>
              </a:spcBef>
              <a:buBlip>
                <a:blip r:embed="rId2"/>
              </a:buBlip>
            </a:pPr>
            <a:r>
              <a:rPr lang="es-ES" sz="1800" dirty="0" smtClean="0">
                <a:solidFill>
                  <a:srgbClr val="808082"/>
                </a:solidFill>
              </a:rPr>
              <a:t>Las personas obligadas a suministrar información del art. 4</a:t>
            </a:r>
            <a:endParaRPr lang="es-ES" sz="1800" dirty="0">
              <a:solidFill>
                <a:srgbClr val="808082"/>
              </a:solidFill>
            </a:endParaRPr>
          </a:p>
        </p:txBody>
      </p:sp>
      <p:pic>
        <p:nvPicPr>
          <p:cNvPr id="12" name="Marcador de contenido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299454" y="6083968"/>
            <a:ext cx="1538945" cy="555730"/>
          </a:xfrm>
          <a:prstGeom prst="rect">
            <a:avLst/>
          </a:prstGeom>
        </p:spPr>
      </p:pic>
      <p:sp>
        <p:nvSpPr>
          <p:cNvPr id="3" name="Rectángulo 2"/>
          <p:cNvSpPr/>
          <p:nvPr/>
        </p:nvSpPr>
        <p:spPr>
          <a:xfrm>
            <a:off x="4131392" y="989524"/>
            <a:ext cx="4572000" cy="507831"/>
          </a:xfrm>
          <a:prstGeom prst="rect">
            <a:avLst/>
          </a:prstGeom>
        </p:spPr>
        <p:txBody>
          <a:bodyPr>
            <a:spAutoFit/>
          </a:bodyPr>
          <a:lstStyle/>
          <a:p>
            <a:endParaRPr lang="es-ES" sz="1350" dirty="0"/>
          </a:p>
          <a:p>
            <a:r>
              <a:rPr lang="es-ES" sz="1350" dirty="0"/>
              <a:t> </a:t>
            </a: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6820" y="2271199"/>
            <a:ext cx="1301579" cy="1952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5927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2268219" y="351644"/>
            <a:ext cx="4711584" cy="699941"/>
          </a:xfrm>
        </p:spPr>
        <p:txBody>
          <a:bodyPr>
            <a:noAutofit/>
          </a:bodyPr>
          <a:lstStyle/>
          <a:p>
            <a:r>
              <a:rPr lang="es-ES" sz="3200" b="1" dirty="0">
                <a:solidFill>
                  <a:srgbClr val="802434"/>
                </a:solidFill>
                <a:latin typeface="Calibri" panose="020F0502020204030204"/>
              </a:rPr>
              <a:t>RÉGIMEN SANCIONADOR</a:t>
            </a:r>
            <a:endParaRPr lang="es-ES" sz="3200" b="1" dirty="0">
              <a:latin typeface="+mn-lt"/>
            </a:endParaRPr>
          </a:p>
        </p:txBody>
      </p:sp>
      <p:sp>
        <p:nvSpPr>
          <p:cNvPr id="10" name="Marcador de contenido 9"/>
          <p:cNvSpPr>
            <a:spLocks noGrp="1"/>
          </p:cNvSpPr>
          <p:nvPr>
            <p:ph sz="half" idx="1"/>
          </p:nvPr>
        </p:nvSpPr>
        <p:spPr>
          <a:xfrm>
            <a:off x="343159" y="1243439"/>
            <a:ext cx="6803050" cy="5251271"/>
          </a:xfrm>
        </p:spPr>
        <p:txBody>
          <a:bodyPr>
            <a:noAutofit/>
          </a:bodyPr>
          <a:lstStyle/>
          <a:p>
            <a:pPr marL="0" indent="0" algn="just">
              <a:buNone/>
            </a:pPr>
            <a:r>
              <a:rPr lang="es-ES" sz="1800" dirty="0" smtClean="0">
                <a:solidFill>
                  <a:srgbClr val="808082"/>
                </a:solidFill>
              </a:rPr>
              <a:t>Sanciones aplicables al personal de las Corporaciones de Derecho Público:</a:t>
            </a:r>
          </a:p>
          <a:p>
            <a:pPr marL="0" lvl="0" indent="0" algn="just">
              <a:buNone/>
            </a:pPr>
            <a:r>
              <a:rPr lang="es-ES" sz="1800" dirty="0" smtClean="0">
                <a:solidFill>
                  <a:srgbClr val="808082"/>
                </a:solidFill>
              </a:rPr>
              <a:t>Cuando </a:t>
            </a:r>
            <a:r>
              <a:rPr lang="es-ES" sz="1800" dirty="0">
                <a:solidFill>
                  <a:srgbClr val="808082"/>
                </a:solidFill>
              </a:rPr>
              <a:t>las infracciones sean imputables al personal al servicio de las Corporaciones de Derecho público se les sancionará conforme a lo previsto en la respectiva normativa disciplinaria aplicable al personal, de acuerdo con el régimen estatutario o laboral a que este sujeto el mismo.</a:t>
            </a:r>
          </a:p>
          <a:p>
            <a:pPr marL="0" indent="0" algn="just">
              <a:buNone/>
            </a:pPr>
            <a:r>
              <a:rPr lang="es-ES" sz="1800" dirty="0">
                <a:solidFill>
                  <a:srgbClr val="808082"/>
                </a:solidFill>
              </a:rPr>
              <a:t>Si el supuesto de infracción puede quedar incluido en alguna de las infracciones disciplinarias establecidas por la legislación estatutaria o laboral se aplica esta última legislación</a:t>
            </a:r>
            <a:r>
              <a:rPr lang="es-ES" sz="1800" dirty="0" smtClean="0">
                <a:solidFill>
                  <a:srgbClr val="808082"/>
                </a:solidFill>
              </a:rPr>
              <a:t>.</a:t>
            </a:r>
          </a:p>
          <a:p>
            <a:pPr marL="0" indent="0" algn="just">
              <a:buNone/>
            </a:pPr>
            <a:r>
              <a:rPr lang="es-ES" sz="1800" dirty="0" smtClean="0">
                <a:solidFill>
                  <a:srgbClr val="808082"/>
                </a:solidFill>
              </a:rPr>
              <a:t>Las sanciones  aplicables </a:t>
            </a:r>
            <a:r>
              <a:rPr lang="es-ES" sz="1800" dirty="0">
                <a:solidFill>
                  <a:srgbClr val="808082"/>
                </a:solidFill>
              </a:rPr>
              <a:t>a altos cargos o asimilados se refieren a la destitución del cargo (por infracciones muy graves) a la suspensión de funciones y retribuciones </a:t>
            </a:r>
            <a:r>
              <a:rPr lang="es-ES" sz="1800" dirty="0" smtClean="0">
                <a:solidFill>
                  <a:srgbClr val="808082"/>
                </a:solidFill>
              </a:rPr>
              <a:t>y a </a:t>
            </a:r>
            <a:r>
              <a:rPr lang="es-ES" sz="1800" dirty="0">
                <a:solidFill>
                  <a:srgbClr val="808082"/>
                </a:solidFill>
              </a:rPr>
              <a:t>la declaración de incumplimiento de la Ley y publicación en el BOCAM (por infracciones graves) y a la amonestación y publicación de infracción en el BOCAM (por infracciones leves). </a:t>
            </a:r>
          </a:p>
          <a:p>
            <a:endParaRPr lang="es-ES" sz="1350" dirty="0"/>
          </a:p>
          <a:p>
            <a:endParaRPr lang="es-ES" sz="1350" dirty="0"/>
          </a:p>
        </p:txBody>
      </p:sp>
      <p:pic>
        <p:nvPicPr>
          <p:cNvPr id="12" name="Marcador de contenido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79562" y="6064199"/>
            <a:ext cx="1690476" cy="610517"/>
          </a:xfrm>
          <a:prstGeom prst="rect">
            <a:avLst/>
          </a:prstGeom>
        </p:spPr>
      </p:pic>
      <p:sp>
        <p:nvSpPr>
          <p:cNvPr id="3" name="Rectángulo 2"/>
          <p:cNvSpPr/>
          <p:nvPr/>
        </p:nvSpPr>
        <p:spPr>
          <a:xfrm>
            <a:off x="4131392" y="989524"/>
            <a:ext cx="4572000" cy="507831"/>
          </a:xfrm>
          <a:prstGeom prst="rect">
            <a:avLst/>
          </a:prstGeom>
        </p:spPr>
        <p:txBody>
          <a:bodyPr>
            <a:spAutoFit/>
          </a:bodyPr>
          <a:lstStyle/>
          <a:p>
            <a:endParaRPr lang="es-ES" sz="1350" dirty="0"/>
          </a:p>
          <a:p>
            <a:r>
              <a:rPr lang="es-ES" sz="1350" dirty="0"/>
              <a:t> </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4011" y="1314285"/>
            <a:ext cx="1301579" cy="1952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7936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2268219" y="351644"/>
            <a:ext cx="4711584" cy="699941"/>
          </a:xfrm>
        </p:spPr>
        <p:txBody>
          <a:bodyPr>
            <a:noAutofit/>
          </a:bodyPr>
          <a:lstStyle/>
          <a:p>
            <a:r>
              <a:rPr lang="es-ES" sz="3200" b="1" dirty="0">
                <a:solidFill>
                  <a:srgbClr val="802434"/>
                </a:solidFill>
                <a:latin typeface="+mn-lt"/>
              </a:rPr>
              <a:t>RÉGIMEN SANCIONADOR</a:t>
            </a:r>
            <a:endParaRPr lang="es-ES" sz="3200" b="1" dirty="0">
              <a:latin typeface="+mn-lt"/>
            </a:endParaRPr>
          </a:p>
        </p:txBody>
      </p:sp>
      <p:sp>
        <p:nvSpPr>
          <p:cNvPr id="10" name="Marcador de contenido 9"/>
          <p:cNvSpPr>
            <a:spLocks noGrp="1"/>
          </p:cNvSpPr>
          <p:nvPr>
            <p:ph sz="half" idx="1"/>
          </p:nvPr>
        </p:nvSpPr>
        <p:spPr>
          <a:xfrm>
            <a:off x="176753" y="1182480"/>
            <a:ext cx="6803050" cy="5492236"/>
          </a:xfrm>
        </p:spPr>
        <p:txBody>
          <a:bodyPr>
            <a:noAutofit/>
          </a:bodyPr>
          <a:lstStyle/>
          <a:p>
            <a:pPr marL="0" indent="0" algn="just">
              <a:buNone/>
            </a:pPr>
            <a:r>
              <a:rPr lang="es-ES" sz="2000" b="1" dirty="0" smtClean="0">
                <a:solidFill>
                  <a:srgbClr val="808082"/>
                </a:solidFill>
              </a:rPr>
              <a:t>Sanciones aplicables a las entidades privadas</a:t>
            </a:r>
            <a:r>
              <a:rPr lang="es-ES" sz="2000" dirty="0" smtClean="0">
                <a:solidFill>
                  <a:srgbClr val="808082"/>
                </a:solidFill>
              </a:rPr>
              <a:t>:</a:t>
            </a:r>
          </a:p>
          <a:p>
            <a:pPr marL="0" indent="0" algn="just">
              <a:buNone/>
            </a:pPr>
            <a:endParaRPr lang="es-ES" sz="2000" dirty="0" smtClean="0">
              <a:solidFill>
                <a:srgbClr val="808082"/>
              </a:solidFill>
            </a:endParaRPr>
          </a:p>
          <a:p>
            <a:pPr algn="just">
              <a:buBlip>
                <a:blip r:embed="rId2"/>
              </a:buBlip>
            </a:pPr>
            <a:r>
              <a:rPr lang="es-ES" sz="2000" dirty="0" smtClean="0">
                <a:solidFill>
                  <a:srgbClr val="808082"/>
                </a:solidFill>
              </a:rPr>
              <a:t>Infracciones muy graves: </a:t>
            </a:r>
          </a:p>
          <a:p>
            <a:pPr marL="0" indent="0" algn="just">
              <a:buNone/>
            </a:pPr>
            <a:r>
              <a:rPr lang="es-ES" sz="2000" dirty="0" smtClean="0">
                <a:solidFill>
                  <a:srgbClr val="808082"/>
                </a:solidFill>
              </a:rPr>
              <a:t>Multas de 30.001 a 300.000 euros</a:t>
            </a:r>
          </a:p>
          <a:p>
            <a:pPr marL="0" indent="0" algn="just">
              <a:buNone/>
            </a:pPr>
            <a:r>
              <a:rPr lang="es-ES" sz="2000" dirty="0" smtClean="0">
                <a:solidFill>
                  <a:srgbClr val="808082"/>
                </a:solidFill>
              </a:rPr>
              <a:t>Inhabilitación para beneficiarse de las ayudas públicas o para contratar con las AAPP durante plazo de un año (pendiente modificación esto último)</a:t>
            </a:r>
          </a:p>
          <a:p>
            <a:pPr marL="0" indent="0" algn="just">
              <a:buNone/>
            </a:pPr>
            <a:endParaRPr lang="es-ES" sz="2000" dirty="0" smtClean="0">
              <a:solidFill>
                <a:srgbClr val="808082"/>
              </a:solidFill>
            </a:endParaRPr>
          </a:p>
          <a:p>
            <a:pPr algn="just">
              <a:buBlip>
                <a:blip r:embed="rId2"/>
              </a:buBlip>
            </a:pPr>
            <a:r>
              <a:rPr lang="es-ES" sz="2000" dirty="0" smtClean="0">
                <a:solidFill>
                  <a:srgbClr val="808082"/>
                </a:solidFill>
              </a:rPr>
              <a:t>Infracciones graves:</a:t>
            </a:r>
          </a:p>
          <a:p>
            <a:pPr marL="0" indent="0" algn="just">
              <a:buNone/>
            </a:pPr>
            <a:r>
              <a:rPr lang="es-ES" sz="2000" dirty="0" smtClean="0">
                <a:solidFill>
                  <a:srgbClr val="808082"/>
                </a:solidFill>
              </a:rPr>
              <a:t>Multas de 5.001 a 30.000 euros</a:t>
            </a:r>
          </a:p>
          <a:p>
            <a:pPr marL="0" indent="0" algn="just">
              <a:buNone/>
            </a:pPr>
            <a:endParaRPr lang="es-ES" sz="2000" dirty="0" smtClean="0">
              <a:solidFill>
                <a:srgbClr val="808082"/>
              </a:solidFill>
            </a:endParaRPr>
          </a:p>
          <a:p>
            <a:pPr algn="just">
              <a:buBlip>
                <a:blip r:embed="rId2"/>
              </a:buBlip>
            </a:pPr>
            <a:r>
              <a:rPr lang="es-ES" sz="2000" dirty="0" smtClean="0">
                <a:solidFill>
                  <a:srgbClr val="808082"/>
                </a:solidFill>
              </a:rPr>
              <a:t>Infracciones leves:</a:t>
            </a:r>
          </a:p>
          <a:p>
            <a:pPr marL="0" indent="0" algn="just">
              <a:buNone/>
            </a:pPr>
            <a:r>
              <a:rPr lang="es-ES" sz="2000" dirty="0" smtClean="0">
                <a:solidFill>
                  <a:srgbClr val="808082"/>
                </a:solidFill>
              </a:rPr>
              <a:t>Amonestación</a:t>
            </a:r>
          </a:p>
          <a:p>
            <a:pPr marL="0" indent="0" algn="just">
              <a:buNone/>
            </a:pPr>
            <a:endParaRPr lang="es-ES" sz="1800" dirty="0">
              <a:solidFill>
                <a:srgbClr val="808082"/>
              </a:solidFill>
            </a:endParaRPr>
          </a:p>
          <a:p>
            <a:endParaRPr lang="es-ES" sz="1350" dirty="0"/>
          </a:p>
          <a:p>
            <a:endParaRPr lang="es-ES" sz="1350" dirty="0"/>
          </a:p>
        </p:txBody>
      </p:sp>
      <p:pic>
        <p:nvPicPr>
          <p:cNvPr id="12" name="Marcador de contenido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79562" y="6064199"/>
            <a:ext cx="1690476" cy="610517"/>
          </a:xfrm>
          <a:prstGeom prst="rect">
            <a:avLst/>
          </a:prstGeom>
        </p:spPr>
      </p:pic>
      <p:sp>
        <p:nvSpPr>
          <p:cNvPr id="3" name="Rectángulo 2"/>
          <p:cNvSpPr/>
          <p:nvPr/>
        </p:nvSpPr>
        <p:spPr>
          <a:xfrm>
            <a:off x="4131392" y="989524"/>
            <a:ext cx="4572000" cy="507831"/>
          </a:xfrm>
          <a:prstGeom prst="rect">
            <a:avLst/>
          </a:prstGeom>
        </p:spPr>
        <p:txBody>
          <a:bodyPr>
            <a:spAutoFit/>
          </a:bodyPr>
          <a:lstStyle/>
          <a:p>
            <a:endParaRPr lang="es-ES" sz="1350" dirty="0"/>
          </a:p>
          <a:p>
            <a:r>
              <a:rPr lang="es-ES" sz="1350" dirty="0"/>
              <a:t> </a:t>
            </a: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4011" y="1314285"/>
            <a:ext cx="1301579" cy="1952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2088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2055643" y="294878"/>
            <a:ext cx="5243081" cy="730333"/>
          </a:xfrm>
        </p:spPr>
        <p:txBody>
          <a:bodyPr>
            <a:noAutofit/>
          </a:bodyPr>
          <a:lstStyle/>
          <a:p>
            <a:r>
              <a:rPr lang="es-ES" sz="3200" b="1" dirty="0">
                <a:solidFill>
                  <a:srgbClr val="802434"/>
                </a:solidFill>
                <a:latin typeface="+mn-lt"/>
              </a:rPr>
              <a:t>RÉGIMEN SANCIONADOR</a:t>
            </a:r>
            <a:endParaRPr lang="es-ES" sz="3200" b="1" dirty="0">
              <a:latin typeface="+mn-lt"/>
            </a:endParaRPr>
          </a:p>
        </p:txBody>
      </p:sp>
      <p:sp>
        <p:nvSpPr>
          <p:cNvPr id="10" name="Marcador de contenido 9"/>
          <p:cNvSpPr>
            <a:spLocks noGrp="1"/>
          </p:cNvSpPr>
          <p:nvPr>
            <p:ph sz="half" idx="1"/>
          </p:nvPr>
        </p:nvSpPr>
        <p:spPr>
          <a:xfrm>
            <a:off x="456176" y="989524"/>
            <a:ext cx="6027002" cy="5411276"/>
          </a:xfrm>
        </p:spPr>
        <p:txBody>
          <a:bodyPr>
            <a:noAutofit/>
          </a:bodyPr>
          <a:lstStyle/>
          <a:p>
            <a:pPr algn="just">
              <a:buBlip>
                <a:blip r:embed="rId2"/>
              </a:buBlip>
            </a:pPr>
            <a:r>
              <a:rPr lang="es-ES" sz="1800" b="1" dirty="0">
                <a:solidFill>
                  <a:srgbClr val="808082"/>
                </a:solidFill>
              </a:rPr>
              <a:t>Procedimiento:</a:t>
            </a:r>
            <a:r>
              <a:rPr lang="es-ES" sz="1800" dirty="0">
                <a:solidFill>
                  <a:srgbClr val="808082"/>
                </a:solidFill>
              </a:rPr>
              <a:t> incoa e instruye el Consejo de Transparencia y Participación. Resuelve el órgano competente según normativa propia</a:t>
            </a:r>
            <a:r>
              <a:rPr lang="es-ES" sz="1800" dirty="0" smtClean="0">
                <a:solidFill>
                  <a:srgbClr val="808082"/>
                </a:solidFill>
              </a:rPr>
              <a:t>. Puede iniciarse por propia iniciativa, a petición razonada otros órganos o por denuncia. </a:t>
            </a:r>
            <a:endParaRPr lang="es-ES" sz="1800" dirty="0">
              <a:solidFill>
                <a:srgbClr val="808082"/>
              </a:solidFill>
            </a:endParaRPr>
          </a:p>
          <a:p>
            <a:pPr algn="just">
              <a:buBlip>
                <a:blip r:embed="rId2"/>
              </a:buBlip>
            </a:pPr>
            <a:r>
              <a:rPr lang="es-ES" sz="1800" b="1" dirty="0" smtClean="0">
                <a:solidFill>
                  <a:srgbClr val="808082"/>
                </a:solidFill>
              </a:rPr>
              <a:t>Riesgo </a:t>
            </a:r>
            <a:r>
              <a:rPr lang="es-ES" sz="1800" b="1" dirty="0" err="1">
                <a:solidFill>
                  <a:srgbClr val="808082"/>
                </a:solidFill>
              </a:rPr>
              <a:t>reputacional</a:t>
            </a:r>
            <a:r>
              <a:rPr lang="es-ES" sz="1800" dirty="0">
                <a:solidFill>
                  <a:srgbClr val="808082"/>
                </a:solidFill>
              </a:rPr>
              <a:t>: las sanciones que se impongan por la comisión de infracciones muy graves, graves y leves previstas en la Ley se harán públicas en el Portal de Transparencia, sin perjuicio de los supuestos en que deban ser objeto de publicación además en el BOCAM y de que puedan hacerse constar en los informes del Consejo de Transparencia y Participación</a:t>
            </a:r>
            <a:r>
              <a:rPr lang="es-ES" sz="1800" dirty="0" smtClean="0">
                <a:solidFill>
                  <a:srgbClr val="808082"/>
                </a:solidFill>
              </a:rPr>
              <a:t>.</a:t>
            </a:r>
            <a:endParaRPr lang="es-ES" sz="1800" dirty="0">
              <a:solidFill>
                <a:srgbClr val="808082"/>
              </a:solidFill>
            </a:endParaRPr>
          </a:p>
          <a:p>
            <a:pPr algn="just">
              <a:buBlip>
                <a:blip r:embed="rId2"/>
              </a:buBlip>
            </a:pPr>
            <a:r>
              <a:rPr lang="es-ES" sz="1800" b="1" dirty="0" smtClean="0">
                <a:solidFill>
                  <a:srgbClr val="808082"/>
                </a:solidFill>
              </a:rPr>
              <a:t>Colaboración: </a:t>
            </a:r>
            <a:r>
              <a:rPr lang="es-ES" sz="1800" dirty="0" smtClean="0">
                <a:solidFill>
                  <a:srgbClr val="808082"/>
                </a:solidFill>
              </a:rPr>
              <a:t>Los sujetos obligados deberán </a:t>
            </a:r>
            <a:r>
              <a:rPr lang="es-ES" sz="1800" dirty="0">
                <a:solidFill>
                  <a:srgbClr val="808082"/>
                </a:solidFill>
              </a:rPr>
              <a:t>facilitar al Consejo de Transparencia y Participación, la información que les solicite en los plazos señalados en </a:t>
            </a:r>
            <a:r>
              <a:rPr lang="es-ES" sz="1800" dirty="0" smtClean="0">
                <a:solidFill>
                  <a:srgbClr val="808082"/>
                </a:solidFill>
              </a:rPr>
              <a:t>la ley </a:t>
            </a:r>
            <a:r>
              <a:rPr lang="es-ES" sz="1800" dirty="0">
                <a:solidFill>
                  <a:srgbClr val="808082"/>
                </a:solidFill>
              </a:rPr>
              <a:t>y prestarle la colaboración necesaria para el desarrollo de sus funciones. Específicamente, deberán mantener actualizada y disponible información detallada sobre el grado de aplicación de la Ley en sus respectivos ámbitos competenciales</a:t>
            </a:r>
          </a:p>
        </p:txBody>
      </p:sp>
      <p:pic>
        <p:nvPicPr>
          <p:cNvPr id="12" name="Marcador de contenido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23045" y="6102003"/>
            <a:ext cx="1380347" cy="497830"/>
          </a:xfrm>
          <a:prstGeom prst="rect">
            <a:avLst/>
          </a:prstGeom>
        </p:spPr>
      </p:pic>
      <p:sp>
        <p:nvSpPr>
          <p:cNvPr id="3" name="Rectángulo 2"/>
          <p:cNvSpPr/>
          <p:nvPr/>
        </p:nvSpPr>
        <p:spPr>
          <a:xfrm>
            <a:off x="4131392" y="989524"/>
            <a:ext cx="4572000" cy="507831"/>
          </a:xfrm>
          <a:prstGeom prst="rect">
            <a:avLst/>
          </a:prstGeom>
        </p:spPr>
        <p:txBody>
          <a:bodyPr>
            <a:spAutoFit/>
          </a:bodyPr>
          <a:lstStyle/>
          <a:p>
            <a:endParaRPr lang="es-ES" sz="1350" dirty="0"/>
          </a:p>
          <a:p>
            <a:r>
              <a:rPr lang="es-ES" sz="1350" dirty="0"/>
              <a:t> </a:t>
            </a: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6700" y="1803930"/>
            <a:ext cx="1404667" cy="210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5637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Usuario\Pictures\Debut\transparencia-2-800x500_c.jpg"/>
          <p:cNvPicPr>
            <a:picLocks noGrp="1" noChangeAspect="1" noChangeArrowheads="1"/>
          </p:cNvPicPr>
          <p:nvPr>
            <p:ph sz="half" idx="2"/>
          </p:nvPr>
        </p:nvPicPr>
        <p:blipFill>
          <a:blip r:embed="rId2"/>
          <a:srcRect/>
          <a:stretch>
            <a:fillRect/>
          </a:stretch>
        </p:blipFill>
        <p:spPr bwMode="auto">
          <a:xfrm>
            <a:off x="4882374" y="3594628"/>
            <a:ext cx="3627312" cy="2267070"/>
          </a:xfrm>
          <a:prstGeom prst="rect">
            <a:avLst/>
          </a:prstGeom>
          <a:noFill/>
        </p:spPr>
      </p:pic>
      <p:sp>
        <p:nvSpPr>
          <p:cNvPr id="6" name="Título 5"/>
          <p:cNvSpPr>
            <a:spLocks noGrp="1"/>
          </p:cNvSpPr>
          <p:nvPr>
            <p:ph type="title"/>
          </p:nvPr>
        </p:nvSpPr>
        <p:spPr>
          <a:xfrm>
            <a:off x="421676" y="138465"/>
            <a:ext cx="8512260" cy="666467"/>
          </a:xfrm>
        </p:spPr>
        <p:txBody>
          <a:bodyPr>
            <a:normAutofit/>
          </a:bodyPr>
          <a:lstStyle/>
          <a:p>
            <a:r>
              <a:rPr lang="es-ES" sz="1800" b="1" dirty="0">
                <a:solidFill>
                  <a:srgbClr val="802434"/>
                </a:solidFill>
                <a:latin typeface="+mn-lt"/>
              </a:rPr>
              <a:t>CARACTERÍSTICAS DE LA LEY 19/2013 DE 9 DE ABRIL DE TRANSPARENCIA, DERECHO DE ACCESO A LA INFORMACIÓN PÚBLICA Y BUEN GOBIERNO</a:t>
            </a:r>
          </a:p>
        </p:txBody>
      </p:sp>
      <p:sp>
        <p:nvSpPr>
          <p:cNvPr id="5" name="Marcador de contenido 4"/>
          <p:cNvSpPr>
            <a:spLocks noGrp="1"/>
          </p:cNvSpPr>
          <p:nvPr>
            <p:ph sz="half" idx="1"/>
          </p:nvPr>
        </p:nvSpPr>
        <p:spPr>
          <a:xfrm>
            <a:off x="421677" y="944975"/>
            <a:ext cx="8293956" cy="5744150"/>
          </a:xfrm>
        </p:spPr>
        <p:txBody>
          <a:bodyPr numCol="2">
            <a:noAutofit/>
          </a:bodyPr>
          <a:lstStyle/>
          <a:p>
            <a:pPr algn="just">
              <a:buBlip>
                <a:blip r:embed="rId3"/>
              </a:buBlip>
            </a:pPr>
            <a:r>
              <a:rPr lang="es-ES" sz="1600" dirty="0">
                <a:solidFill>
                  <a:srgbClr val="808082"/>
                </a:solidFill>
              </a:rPr>
              <a:t>Nace relativamente modesta en sus objetivos (transparencia como derecho administrativo, no como derecho fundamental)</a:t>
            </a:r>
          </a:p>
          <a:p>
            <a:pPr algn="just">
              <a:buBlip>
                <a:blip r:embed="rId3"/>
              </a:buBlip>
            </a:pPr>
            <a:r>
              <a:rPr lang="es-ES" sz="1600" dirty="0">
                <a:solidFill>
                  <a:srgbClr val="808082"/>
                </a:solidFill>
              </a:rPr>
              <a:t>La tramitación parlamentaria amplía el ámbito subjetivo de aplicación (partidos políticos, sindicatos, </a:t>
            </a:r>
            <a:r>
              <a:rPr lang="es-ES" sz="1600" dirty="0" smtClean="0">
                <a:solidFill>
                  <a:srgbClr val="808082"/>
                </a:solidFill>
              </a:rPr>
              <a:t>Casa </a:t>
            </a:r>
            <a:r>
              <a:rPr lang="es-ES" sz="1600" dirty="0">
                <a:solidFill>
                  <a:srgbClr val="808082"/>
                </a:solidFill>
              </a:rPr>
              <a:t>R</a:t>
            </a:r>
            <a:r>
              <a:rPr lang="es-ES" sz="1600" dirty="0" smtClean="0">
                <a:solidFill>
                  <a:srgbClr val="808082"/>
                </a:solidFill>
              </a:rPr>
              <a:t>eal</a:t>
            </a:r>
            <a:r>
              <a:rPr lang="es-ES" sz="1600" dirty="0">
                <a:solidFill>
                  <a:srgbClr val="808082"/>
                </a:solidFill>
              </a:rPr>
              <a:t>)</a:t>
            </a:r>
          </a:p>
          <a:p>
            <a:pPr algn="just">
              <a:buBlip>
                <a:blip r:embed="rId3"/>
              </a:buBlip>
            </a:pPr>
            <a:r>
              <a:rPr lang="es-ES" sz="1600" dirty="0">
                <a:solidFill>
                  <a:srgbClr val="808082"/>
                </a:solidFill>
              </a:rPr>
              <a:t>Se introduce la ponderación (test del interés público, test del daño)</a:t>
            </a:r>
          </a:p>
          <a:p>
            <a:pPr algn="just">
              <a:buBlip>
                <a:blip r:embed="rId3"/>
              </a:buBlip>
            </a:pPr>
            <a:r>
              <a:rPr lang="es-ES" sz="1600" dirty="0">
                <a:solidFill>
                  <a:srgbClr val="808082"/>
                </a:solidFill>
              </a:rPr>
              <a:t>Se introduce la regla “</a:t>
            </a:r>
            <a:r>
              <a:rPr lang="es-ES" sz="1600" dirty="0" err="1">
                <a:solidFill>
                  <a:srgbClr val="808082"/>
                </a:solidFill>
              </a:rPr>
              <a:t>follow</a:t>
            </a:r>
            <a:r>
              <a:rPr lang="es-ES" sz="1600" dirty="0">
                <a:solidFill>
                  <a:srgbClr val="808082"/>
                </a:solidFill>
              </a:rPr>
              <a:t> </a:t>
            </a:r>
            <a:r>
              <a:rPr lang="es-ES" sz="1600" dirty="0" err="1">
                <a:solidFill>
                  <a:srgbClr val="808082"/>
                </a:solidFill>
              </a:rPr>
              <a:t>the</a:t>
            </a:r>
            <a:r>
              <a:rPr lang="es-ES" sz="1600" dirty="0">
                <a:solidFill>
                  <a:srgbClr val="808082"/>
                </a:solidFill>
              </a:rPr>
              <a:t> </a:t>
            </a:r>
            <a:r>
              <a:rPr lang="es-ES" sz="1600" dirty="0" err="1">
                <a:solidFill>
                  <a:srgbClr val="808082"/>
                </a:solidFill>
              </a:rPr>
              <a:t>money</a:t>
            </a:r>
            <a:r>
              <a:rPr lang="es-ES" sz="1600" dirty="0">
                <a:solidFill>
                  <a:srgbClr val="808082"/>
                </a:solidFill>
              </a:rPr>
              <a:t>” (empresas privadas que reciben cantidades importantes de dinero público)</a:t>
            </a:r>
          </a:p>
          <a:p>
            <a:pPr algn="just">
              <a:buBlip>
                <a:blip r:embed="rId3"/>
              </a:buBlip>
            </a:pPr>
            <a:r>
              <a:rPr lang="es-ES" sz="1600" dirty="0">
                <a:solidFill>
                  <a:srgbClr val="808082"/>
                </a:solidFill>
              </a:rPr>
              <a:t>No hay mecanismos efectivos de sanción por los incumplimientos</a:t>
            </a:r>
          </a:p>
          <a:p>
            <a:pPr algn="just">
              <a:buBlip>
                <a:blip r:embed="rId3"/>
              </a:buBlip>
            </a:pPr>
            <a:r>
              <a:rPr lang="es-ES" sz="1600" dirty="0">
                <a:solidFill>
                  <a:srgbClr val="808082"/>
                </a:solidFill>
              </a:rPr>
              <a:t>Falta de medios del Consejo de Transparencia y Buen Gobierno</a:t>
            </a:r>
          </a:p>
          <a:p>
            <a:pPr algn="just">
              <a:buBlip>
                <a:blip r:embed="rId3"/>
              </a:buBlip>
            </a:pPr>
            <a:r>
              <a:rPr lang="es-ES" sz="1600" dirty="0">
                <a:solidFill>
                  <a:srgbClr val="808082"/>
                </a:solidFill>
              </a:rPr>
              <a:t>No hay todavía reglamento de desarrollo de la Ley 19/2013</a:t>
            </a:r>
          </a:p>
          <a:p>
            <a:pPr algn="just">
              <a:buBlip>
                <a:blip r:embed="rId3"/>
              </a:buBlip>
            </a:pPr>
            <a:r>
              <a:rPr lang="es-ES" sz="1600" dirty="0">
                <a:solidFill>
                  <a:srgbClr val="808082"/>
                </a:solidFill>
              </a:rPr>
              <a:t>Litigación de los entes públicos contra la transparencia</a:t>
            </a:r>
          </a:p>
          <a:p>
            <a:pPr algn="just">
              <a:buBlip>
                <a:blip r:embed="rId3"/>
              </a:buBlip>
            </a:pPr>
            <a:r>
              <a:rPr lang="es-ES" sz="1600" dirty="0">
                <a:solidFill>
                  <a:srgbClr val="808082"/>
                </a:solidFill>
              </a:rPr>
              <a:t>Importante: Si hay normativa específica más favorable a la transparencia se aplica preferentemente: la normativa autonómica aprobada es, en general, más ambiciosa</a:t>
            </a:r>
          </a:p>
          <a:p>
            <a:pPr algn="just">
              <a:buBlip>
                <a:blip r:embed="rId3"/>
              </a:buBlip>
            </a:pPr>
            <a:r>
              <a:rPr lang="es-ES" sz="1600" dirty="0">
                <a:solidFill>
                  <a:srgbClr val="808082"/>
                </a:solidFill>
              </a:rPr>
              <a:t>Se van aprobado leyes autonómicas más ambiciosas que incorporan doctrina órganos transparencia especialmente CTBG</a:t>
            </a:r>
          </a:p>
          <a:p>
            <a:pPr algn="just">
              <a:buBlip>
                <a:blip r:embed="rId3"/>
              </a:buBlip>
            </a:pPr>
            <a:r>
              <a:rPr lang="es-ES" sz="1600" dirty="0">
                <a:solidFill>
                  <a:srgbClr val="808082"/>
                </a:solidFill>
              </a:rPr>
              <a:t>APROBADA LA LEY  10/2019 DE 10 DE ABRIL DE 2019  DE TRANSPARENCIA Y PARTICIPACIÓN DE LA COMUNIDAD DE MADRID EN VIGOR DESDE EL 1 DE ENERO DE 2020</a:t>
            </a:r>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9847" y="6090154"/>
            <a:ext cx="1379839" cy="500117"/>
          </a:xfrm>
          <a:prstGeom prst="rect">
            <a:avLst/>
          </a:prstGeom>
        </p:spPr>
      </p:pic>
    </p:spTree>
    <p:extLst>
      <p:ext uri="{BB962C8B-B14F-4D97-AF65-F5344CB8AC3E}">
        <p14:creationId xmlns:p14="http://schemas.microsoft.com/office/powerpoint/2010/main" val="688892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4819055" y="1833414"/>
            <a:ext cx="4073851" cy="3739775"/>
          </a:xfrm>
        </p:spPr>
        <p:txBody>
          <a:bodyPr>
            <a:noAutofit/>
          </a:bodyPr>
          <a:lstStyle/>
          <a:p>
            <a:pPr marL="257175" indent="-257175">
              <a:spcBef>
                <a:spcPts val="750"/>
              </a:spcBef>
              <a:buBlip>
                <a:blip r:embed="rId2"/>
              </a:buBlip>
            </a:pPr>
            <a:r>
              <a:rPr lang="es-ES" sz="1800" dirty="0">
                <a:solidFill>
                  <a:srgbClr val="808082"/>
                </a:solidFill>
                <a:latin typeface="+mn-lt"/>
                <a:ea typeface="+mn-ea"/>
                <a:cs typeface="+mn-cs"/>
              </a:rPr>
              <a:t>Reclamantes de ámbito estatal en el año 2018</a:t>
            </a:r>
            <a:br>
              <a:rPr lang="es-ES" sz="1800" dirty="0">
                <a:solidFill>
                  <a:srgbClr val="808082"/>
                </a:solidFill>
                <a:latin typeface="+mn-lt"/>
                <a:ea typeface="+mn-ea"/>
                <a:cs typeface="+mn-cs"/>
              </a:rPr>
            </a:br>
            <a:r>
              <a:rPr lang="es-ES" sz="1800" dirty="0">
                <a:solidFill>
                  <a:srgbClr val="808082"/>
                </a:solidFill>
                <a:latin typeface="+mn-lt"/>
                <a:ea typeface="+mn-ea"/>
                <a:cs typeface="+mn-cs"/>
              </a:rPr>
              <a:t/>
            </a:r>
            <a:br>
              <a:rPr lang="es-ES" sz="1800" dirty="0">
                <a:solidFill>
                  <a:srgbClr val="808082"/>
                </a:solidFill>
                <a:latin typeface="+mn-lt"/>
                <a:ea typeface="+mn-ea"/>
                <a:cs typeface="+mn-cs"/>
              </a:rPr>
            </a:br>
            <a:r>
              <a:rPr lang="es-ES" sz="1800" dirty="0">
                <a:solidFill>
                  <a:srgbClr val="808082"/>
                </a:solidFill>
                <a:latin typeface="+mn-lt"/>
                <a:ea typeface="+mn-ea"/>
                <a:cs typeface="+mn-cs"/>
              </a:rPr>
              <a:t>Particulares (personas físicas)  46,62%</a:t>
            </a:r>
            <a:br>
              <a:rPr lang="es-ES" sz="1800" dirty="0">
                <a:solidFill>
                  <a:srgbClr val="808082"/>
                </a:solidFill>
                <a:latin typeface="+mn-lt"/>
                <a:ea typeface="+mn-ea"/>
                <a:cs typeface="+mn-cs"/>
              </a:rPr>
            </a:br>
            <a:r>
              <a:rPr lang="es-ES" sz="1800" dirty="0">
                <a:solidFill>
                  <a:srgbClr val="808082"/>
                </a:solidFill>
                <a:latin typeface="+mn-lt"/>
                <a:ea typeface="+mn-ea"/>
                <a:cs typeface="+mn-cs"/>
              </a:rPr>
              <a:t>Particulares (personas jurídicas) 4,64%</a:t>
            </a:r>
            <a:br>
              <a:rPr lang="es-ES" sz="1800" dirty="0">
                <a:solidFill>
                  <a:srgbClr val="808082"/>
                </a:solidFill>
                <a:latin typeface="+mn-lt"/>
                <a:ea typeface="+mn-ea"/>
                <a:cs typeface="+mn-cs"/>
              </a:rPr>
            </a:br>
            <a:r>
              <a:rPr lang="es-ES" sz="1800" dirty="0">
                <a:solidFill>
                  <a:srgbClr val="808082"/>
                </a:solidFill>
                <a:latin typeface="+mn-lt"/>
                <a:ea typeface="+mn-ea"/>
                <a:cs typeface="+mn-cs"/>
              </a:rPr>
              <a:t>Sociedad civil organizada 9,27%</a:t>
            </a:r>
            <a:br>
              <a:rPr lang="es-ES" sz="1800" dirty="0">
                <a:solidFill>
                  <a:srgbClr val="808082"/>
                </a:solidFill>
                <a:latin typeface="+mn-lt"/>
                <a:ea typeface="+mn-ea"/>
                <a:cs typeface="+mn-cs"/>
              </a:rPr>
            </a:br>
            <a:r>
              <a:rPr lang="es-ES" sz="1800" dirty="0">
                <a:solidFill>
                  <a:srgbClr val="808082"/>
                </a:solidFill>
                <a:latin typeface="+mn-lt"/>
                <a:ea typeface="+mn-ea"/>
                <a:cs typeface="+mn-cs"/>
              </a:rPr>
              <a:t>Organizaciones sindicales 11,66%</a:t>
            </a:r>
            <a:br>
              <a:rPr lang="es-ES" sz="1800" dirty="0">
                <a:solidFill>
                  <a:srgbClr val="808082"/>
                </a:solidFill>
                <a:latin typeface="+mn-lt"/>
                <a:ea typeface="+mn-ea"/>
                <a:cs typeface="+mn-cs"/>
              </a:rPr>
            </a:br>
            <a:r>
              <a:rPr lang="es-ES" sz="1800" dirty="0">
                <a:solidFill>
                  <a:srgbClr val="808082"/>
                </a:solidFill>
                <a:latin typeface="+mn-lt"/>
                <a:ea typeface="+mn-ea"/>
                <a:cs typeface="+mn-cs"/>
              </a:rPr>
              <a:t>Profesionales medios de comunicación  27,28%</a:t>
            </a:r>
            <a:br>
              <a:rPr lang="es-ES" sz="1800" dirty="0">
                <a:solidFill>
                  <a:srgbClr val="808082"/>
                </a:solidFill>
                <a:latin typeface="+mn-lt"/>
                <a:ea typeface="+mn-ea"/>
                <a:cs typeface="+mn-cs"/>
              </a:rPr>
            </a:br>
            <a:r>
              <a:rPr lang="es-ES" sz="1800" dirty="0">
                <a:solidFill>
                  <a:srgbClr val="808082"/>
                </a:solidFill>
                <a:latin typeface="+mn-lt"/>
                <a:ea typeface="+mn-ea"/>
                <a:cs typeface="+mn-cs"/>
              </a:rPr>
              <a:t>Partidos políticos  0,53%</a:t>
            </a:r>
            <a:br>
              <a:rPr lang="es-ES" sz="1800" dirty="0">
                <a:solidFill>
                  <a:srgbClr val="808082"/>
                </a:solidFill>
                <a:latin typeface="+mn-lt"/>
                <a:ea typeface="+mn-ea"/>
                <a:cs typeface="+mn-cs"/>
              </a:rPr>
            </a:br>
            <a:r>
              <a:rPr lang="es-ES" sz="1800" dirty="0">
                <a:solidFill>
                  <a:srgbClr val="808082"/>
                </a:solidFill>
                <a:latin typeface="+mn-lt"/>
                <a:ea typeface="+mn-ea"/>
                <a:cs typeface="+mn-cs"/>
              </a:rPr>
              <a:t>Más del 70% son por silencio administrativo.</a:t>
            </a:r>
            <a:br>
              <a:rPr lang="es-ES" sz="1800" dirty="0">
                <a:solidFill>
                  <a:srgbClr val="808082"/>
                </a:solidFill>
                <a:latin typeface="+mn-lt"/>
                <a:ea typeface="+mn-ea"/>
                <a:cs typeface="+mn-cs"/>
              </a:rPr>
            </a:br>
            <a:r>
              <a:rPr lang="es-ES" sz="1800" dirty="0">
                <a:solidFill>
                  <a:srgbClr val="808082"/>
                </a:solidFill>
                <a:latin typeface="+mn-lt"/>
                <a:ea typeface="+mn-ea"/>
                <a:cs typeface="+mn-cs"/>
              </a:rPr>
              <a:t>Resto: disconformidad con contenido o con causas</a:t>
            </a:r>
            <a:br>
              <a:rPr lang="es-ES" sz="1800" dirty="0">
                <a:solidFill>
                  <a:srgbClr val="808082"/>
                </a:solidFill>
                <a:latin typeface="+mn-lt"/>
                <a:ea typeface="+mn-ea"/>
                <a:cs typeface="+mn-cs"/>
              </a:rPr>
            </a:br>
            <a:r>
              <a:rPr lang="es-ES" sz="1800" dirty="0">
                <a:solidFill>
                  <a:srgbClr val="808082"/>
                </a:solidFill>
                <a:latin typeface="+mn-lt"/>
                <a:ea typeface="+mn-ea"/>
                <a:cs typeface="+mn-cs"/>
              </a:rPr>
              <a:t>de inadmisión</a:t>
            </a:r>
          </a:p>
        </p:txBody>
      </p:sp>
      <p:sp>
        <p:nvSpPr>
          <p:cNvPr id="10" name="Marcador de contenido 9"/>
          <p:cNvSpPr>
            <a:spLocks noGrp="1"/>
          </p:cNvSpPr>
          <p:nvPr>
            <p:ph sz="half" idx="1"/>
          </p:nvPr>
        </p:nvSpPr>
        <p:spPr>
          <a:xfrm>
            <a:off x="150243" y="1766680"/>
            <a:ext cx="4668812" cy="3263504"/>
          </a:xfrm>
        </p:spPr>
        <p:txBody>
          <a:bodyPr>
            <a:normAutofit/>
          </a:bodyPr>
          <a:lstStyle/>
          <a:p>
            <a:pPr>
              <a:buBlip>
                <a:blip r:embed="rId2"/>
              </a:buBlip>
            </a:pPr>
            <a:r>
              <a:rPr lang="es-ES" sz="1800" dirty="0">
                <a:solidFill>
                  <a:srgbClr val="808082"/>
                </a:solidFill>
              </a:rPr>
              <a:t>Corporaciones de derecho público (Número de reclamaciones ante el CTBG con Convenio con la CAM) </a:t>
            </a:r>
          </a:p>
          <a:p>
            <a:pPr>
              <a:buBlip>
                <a:blip r:embed="rId2"/>
              </a:buBlip>
            </a:pPr>
            <a:r>
              <a:rPr lang="es-ES" sz="1800" dirty="0">
                <a:solidFill>
                  <a:srgbClr val="808082"/>
                </a:solidFill>
              </a:rPr>
              <a:t>2015 5</a:t>
            </a:r>
          </a:p>
          <a:p>
            <a:pPr>
              <a:buBlip>
                <a:blip r:embed="rId2"/>
              </a:buBlip>
            </a:pPr>
            <a:r>
              <a:rPr lang="es-ES" sz="1800" dirty="0">
                <a:solidFill>
                  <a:srgbClr val="808082"/>
                </a:solidFill>
              </a:rPr>
              <a:t>2016 26 </a:t>
            </a:r>
          </a:p>
          <a:p>
            <a:pPr>
              <a:buBlip>
                <a:blip r:embed="rId2"/>
              </a:buBlip>
            </a:pPr>
            <a:r>
              <a:rPr lang="es-ES" sz="1800" dirty="0">
                <a:solidFill>
                  <a:srgbClr val="808082"/>
                </a:solidFill>
              </a:rPr>
              <a:t>2017 37 </a:t>
            </a:r>
          </a:p>
          <a:p>
            <a:pPr>
              <a:buBlip>
                <a:blip r:embed="rId2"/>
              </a:buBlip>
            </a:pPr>
            <a:r>
              <a:rPr lang="es-ES" sz="1800" dirty="0">
                <a:solidFill>
                  <a:srgbClr val="808082"/>
                </a:solidFill>
              </a:rPr>
              <a:t>2018  56</a:t>
            </a:r>
          </a:p>
        </p:txBody>
      </p:sp>
      <p:pic>
        <p:nvPicPr>
          <p:cNvPr id="12" name="Marcador de contenido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77623" y="5910973"/>
            <a:ext cx="1675820" cy="605157"/>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7169" y="3769204"/>
            <a:ext cx="1934702" cy="1934702"/>
          </a:xfrm>
          <a:prstGeom prst="rect">
            <a:avLst/>
          </a:prstGeom>
        </p:spPr>
      </p:pic>
      <p:sp>
        <p:nvSpPr>
          <p:cNvPr id="5" name="Rectángulo 4"/>
          <p:cNvSpPr/>
          <p:nvPr/>
        </p:nvSpPr>
        <p:spPr>
          <a:xfrm>
            <a:off x="3253017" y="572215"/>
            <a:ext cx="2842983" cy="523220"/>
          </a:xfrm>
          <a:prstGeom prst="rect">
            <a:avLst/>
          </a:prstGeom>
        </p:spPr>
        <p:txBody>
          <a:bodyPr wrap="square">
            <a:spAutoFit/>
          </a:bodyPr>
          <a:lstStyle/>
          <a:p>
            <a:r>
              <a:rPr lang="es-ES" sz="2800" b="1" dirty="0">
                <a:solidFill>
                  <a:srgbClr val="802434"/>
                </a:solidFill>
                <a:ea typeface="+mj-ea"/>
                <a:cs typeface="+mj-cs"/>
              </a:rPr>
              <a:t>ALGUNOS DATOS</a:t>
            </a:r>
          </a:p>
        </p:txBody>
      </p:sp>
    </p:spTree>
    <p:extLst>
      <p:ext uri="{BB962C8B-B14F-4D97-AF65-F5344CB8AC3E}">
        <p14:creationId xmlns:p14="http://schemas.microsoft.com/office/powerpoint/2010/main" val="2296424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6953" y="3180542"/>
            <a:ext cx="2218088" cy="2288417"/>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891" y="5160294"/>
            <a:ext cx="2093119" cy="1228725"/>
          </a:xfrm>
          <a:prstGeom prst="rect">
            <a:avLst/>
          </a:prstGeom>
        </p:spPr>
      </p:pic>
      <p:sp>
        <p:nvSpPr>
          <p:cNvPr id="9" name="Título 8"/>
          <p:cNvSpPr>
            <a:spLocks noGrp="1"/>
          </p:cNvSpPr>
          <p:nvPr>
            <p:ph type="title"/>
          </p:nvPr>
        </p:nvSpPr>
        <p:spPr>
          <a:xfrm>
            <a:off x="5220549" y="1383957"/>
            <a:ext cx="3725002" cy="1907057"/>
          </a:xfrm>
        </p:spPr>
        <p:txBody>
          <a:bodyPr>
            <a:noAutofit/>
          </a:bodyPr>
          <a:lstStyle/>
          <a:p>
            <a:pPr algn="just"/>
            <a:r>
              <a:rPr lang="es-ES" sz="1500" b="1" dirty="0">
                <a:solidFill>
                  <a:srgbClr val="808082"/>
                </a:solidFill>
                <a:latin typeface="+mn-lt"/>
                <a:ea typeface="+mn-ea"/>
                <a:cs typeface="+mn-cs"/>
              </a:rPr>
              <a:t/>
            </a:r>
            <a:br>
              <a:rPr lang="es-ES" sz="1500" b="1" dirty="0">
                <a:solidFill>
                  <a:srgbClr val="808082"/>
                </a:solidFill>
                <a:latin typeface="+mn-lt"/>
                <a:ea typeface="+mn-ea"/>
                <a:cs typeface="+mn-cs"/>
              </a:rPr>
            </a:br>
            <a:r>
              <a:rPr lang="es-ES" sz="1800" b="1" dirty="0">
                <a:solidFill>
                  <a:srgbClr val="808082"/>
                </a:solidFill>
                <a:latin typeface="+mn-lt"/>
                <a:ea typeface="+mn-ea"/>
                <a:cs typeface="+mn-cs"/>
              </a:rPr>
              <a:t>Transparencia pasiva: </a:t>
            </a:r>
            <a:r>
              <a:rPr lang="es-ES" sz="1800" dirty="0">
                <a:solidFill>
                  <a:srgbClr val="808082"/>
                </a:solidFill>
                <a:latin typeface="+mn-lt"/>
                <a:ea typeface="+mn-ea"/>
                <a:cs typeface="+mn-cs"/>
              </a:rPr>
              <a:t>reforzar las unidades internas para asegurar que las solicitudes se atienden en plazo (20 días) y están correctamente motivadas, y que la información que se facilita es completa y correcta </a:t>
            </a:r>
            <a:br>
              <a:rPr lang="es-ES" sz="1800" dirty="0">
                <a:solidFill>
                  <a:srgbClr val="808082"/>
                </a:solidFill>
                <a:latin typeface="+mn-lt"/>
                <a:ea typeface="+mn-ea"/>
                <a:cs typeface="+mn-cs"/>
              </a:rPr>
            </a:br>
            <a:r>
              <a:rPr lang="es-ES" sz="1800" dirty="0">
                <a:solidFill>
                  <a:srgbClr val="808082"/>
                </a:solidFill>
                <a:latin typeface="+mn-lt"/>
                <a:ea typeface="+mn-ea"/>
                <a:cs typeface="+mn-cs"/>
              </a:rPr>
              <a:t/>
            </a:r>
            <a:br>
              <a:rPr lang="es-ES" sz="1800" dirty="0">
                <a:solidFill>
                  <a:srgbClr val="808082"/>
                </a:solidFill>
                <a:latin typeface="+mn-lt"/>
                <a:ea typeface="+mn-ea"/>
                <a:cs typeface="+mn-cs"/>
              </a:rPr>
            </a:br>
            <a:endParaRPr lang="es-ES" sz="1500" dirty="0">
              <a:solidFill>
                <a:srgbClr val="808082"/>
              </a:solidFill>
              <a:latin typeface="+mn-lt"/>
              <a:ea typeface="+mn-ea"/>
              <a:cs typeface="+mn-cs"/>
            </a:endParaRPr>
          </a:p>
        </p:txBody>
      </p:sp>
      <p:sp>
        <p:nvSpPr>
          <p:cNvPr id="10" name="Marcador de contenido 9"/>
          <p:cNvSpPr>
            <a:spLocks noGrp="1"/>
          </p:cNvSpPr>
          <p:nvPr>
            <p:ph sz="half" idx="1"/>
          </p:nvPr>
        </p:nvSpPr>
        <p:spPr>
          <a:xfrm>
            <a:off x="399473" y="1497355"/>
            <a:ext cx="4431889" cy="3971604"/>
          </a:xfrm>
        </p:spPr>
        <p:txBody>
          <a:bodyPr>
            <a:normAutofit fontScale="25000" lnSpcReduction="20000"/>
          </a:bodyPr>
          <a:lstStyle/>
          <a:p>
            <a:pPr algn="just">
              <a:buBlip>
                <a:blip r:embed="rId4"/>
              </a:buBlip>
            </a:pPr>
            <a:r>
              <a:rPr lang="es-ES" sz="7200" b="1" dirty="0">
                <a:solidFill>
                  <a:srgbClr val="808082"/>
                </a:solidFill>
              </a:rPr>
              <a:t>Transparencia activa: </a:t>
            </a:r>
            <a:r>
              <a:rPr lang="es-ES" sz="7200" dirty="0">
                <a:solidFill>
                  <a:srgbClr val="808082"/>
                </a:solidFill>
              </a:rPr>
              <a:t>Revisar los portales web para asegurarnos de que cumplen con los requisitos de la Ley 10/2019 de 10 de abril desde dos perspectivas:</a:t>
            </a:r>
          </a:p>
          <a:p>
            <a:pPr marL="0" indent="0" algn="just">
              <a:buNone/>
            </a:pPr>
            <a:endParaRPr lang="es-ES" sz="7200" dirty="0"/>
          </a:p>
          <a:p>
            <a:pPr marL="342900" indent="-342900" algn="just">
              <a:buAutoNum type="alphaLcParenR"/>
            </a:pPr>
            <a:r>
              <a:rPr lang="es-ES" sz="7200" dirty="0">
                <a:solidFill>
                  <a:srgbClr val="808082"/>
                </a:solidFill>
              </a:rPr>
              <a:t>Material o de contenidos</a:t>
            </a:r>
          </a:p>
          <a:p>
            <a:pPr marL="342900" indent="-342900" algn="just">
              <a:buAutoNum type="alphaLcParenR"/>
            </a:pPr>
            <a:r>
              <a:rPr lang="es-ES" sz="7200" dirty="0">
                <a:solidFill>
                  <a:srgbClr val="808082"/>
                </a:solidFill>
              </a:rPr>
              <a:t>Técnica (reutilización, interoperabilidad, accesibilidad)</a:t>
            </a:r>
          </a:p>
          <a:p>
            <a:pPr marL="342900" indent="-342900" algn="just">
              <a:buAutoNum type="alphaLcParenR"/>
            </a:pPr>
            <a:r>
              <a:rPr lang="es-ES" sz="7200" dirty="0">
                <a:solidFill>
                  <a:srgbClr val="808082"/>
                </a:solidFill>
              </a:rPr>
              <a:t>Organizativa (buscadores, derecho de acceso, </a:t>
            </a:r>
            <a:r>
              <a:rPr lang="es-ES" sz="7200" dirty="0" err="1">
                <a:solidFill>
                  <a:srgbClr val="808082"/>
                </a:solidFill>
              </a:rPr>
              <a:t>etc</a:t>
            </a:r>
            <a:r>
              <a:rPr lang="es-ES" sz="7200" dirty="0">
                <a:solidFill>
                  <a:srgbClr val="808082"/>
                </a:solidFill>
              </a:rPr>
              <a:t>)</a:t>
            </a:r>
          </a:p>
          <a:p>
            <a:pPr marL="342900" indent="-342900" algn="just">
              <a:buAutoNum type="alphaLcParenR"/>
            </a:pPr>
            <a:r>
              <a:rPr lang="es-ES" sz="7200" dirty="0">
                <a:solidFill>
                  <a:srgbClr val="808082"/>
                </a:solidFill>
              </a:rPr>
              <a:t>Lenguaje inclusivo</a:t>
            </a:r>
          </a:p>
          <a:p>
            <a:pPr marL="0" indent="0" algn="just">
              <a:buNone/>
            </a:pPr>
            <a:endParaRPr lang="es-ES" sz="7200" dirty="0"/>
          </a:p>
          <a:p>
            <a:pPr marL="0" indent="0" algn="just">
              <a:buNone/>
            </a:pPr>
            <a:r>
              <a:rPr lang="es-ES" sz="7200" dirty="0">
                <a:solidFill>
                  <a:srgbClr val="808082"/>
                </a:solidFill>
              </a:rPr>
              <a:t>RECORDAR LA POSIBILIDAD DE CONVENIO CON LA ADMINISTRACION (COMUNIDAD DE MADRID)</a:t>
            </a:r>
          </a:p>
          <a:p>
            <a:pPr marL="0" indent="0">
              <a:buNone/>
            </a:pPr>
            <a:r>
              <a:rPr lang="es-ES" sz="7200" dirty="0"/>
              <a:t> </a:t>
            </a:r>
          </a:p>
          <a:p>
            <a:pPr marL="0" indent="0">
              <a:buNone/>
            </a:pPr>
            <a:endParaRPr lang="es-ES" sz="7200" dirty="0"/>
          </a:p>
          <a:p>
            <a:endParaRPr lang="es-ES" sz="1800" dirty="0"/>
          </a:p>
        </p:txBody>
      </p:sp>
      <p:pic>
        <p:nvPicPr>
          <p:cNvPr id="12" name="Marcador de contenido 11"/>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7329398" y="6116258"/>
            <a:ext cx="1505643" cy="545523"/>
          </a:xfrm>
          <a:prstGeom prst="rect">
            <a:avLst/>
          </a:prstGeom>
        </p:spPr>
      </p:pic>
      <p:sp>
        <p:nvSpPr>
          <p:cNvPr id="3" name="Rectángulo 2"/>
          <p:cNvSpPr/>
          <p:nvPr/>
        </p:nvSpPr>
        <p:spPr>
          <a:xfrm>
            <a:off x="4131392" y="989524"/>
            <a:ext cx="4572000" cy="507831"/>
          </a:xfrm>
          <a:prstGeom prst="rect">
            <a:avLst/>
          </a:prstGeom>
        </p:spPr>
        <p:txBody>
          <a:bodyPr>
            <a:spAutoFit/>
          </a:bodyPr>
          <a:lstStyle/>
          <a:p>
            <a:endParaRPr lang="es-ES" sz="1350" dirty="0"/>
          </a:p>
          <a:p>
            <a:r>
              <a:rPr lang="es-ES" sz="1350" dirty="0"/>
              <a:t> </a:t>
            </a:r>
          </a:p>
        </p:txBody>
      </p:sp>
      <p:sp>
        <p:nvSpPr>
          <p:cNvPr id="11" name="Marcador de contenido 9"/>
          <p:cNvSpPr txBox="1">
            <a:spLocks/>
          </p:cNvSpPr>
          <p:nvPr/>
        </p:nvSpPr>
        <p:spPr>
          <a:xfrm>
            <a:off x="1512895" y="360637"/>
            <a:ext cx="6691992" cy="32095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3200" b="1" dirty="0">
                <a:solidFill>
                  <a:srgbClr val="802434"/>
                </a:solidFill>
                <a:ea typeface="+mj-ea"/>
                <a:cs typeface="+mj-cs"/>
              </a:rPr>
              <a:t>RECOMENDACIONES Y CONCLUSIONES</a:t>
            </a:r>
          </a:p>
        </p:txBody>
      </p:sp>
    </p:spTree>
    <p:extLst>
      <p:ext uri="{BB962C8B-B14F-4D97-AF65-F5344CB8AC3E}">
        <p14:creationId xmlns:p14="http://schemas.microsoft.com/office/powerpoint/2010/main" val="1625971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510054" y="629948"/>
            <a:ext cx="3951754" cy="1268016"/>
          </a:xfrm>
        </p:spPr>
        <p:txBody>
          <a:bodyPr>
            <a:normAutofit/>
          </a:bodyPr>
          <a:lstStyle/>
          <a:p>
            <a:r>
              <a:rPr lang="es-ES" sz="1600" i="1" dirty="0">
                <a:solidFill>
                  <a:srgbClr val="808082"/>
                </a:solidFill>
                <a:latin typeface="+mn-lt"/>
                <a:ea typeface="+mn-ea"/>
                <a:cs typeface="+mn-cs"/>
              </a:rPr>
              <a:t>Cuanto más te observo, mejor te comportas</a:t>
            </a:r>
            <a:br>
              <a:rPr lang="es-ES" sz="1600" i="1" dirty="0">
                <a:solidFill>
                  <a:srgbClr val="808082"/>
                </a:solidFill>
                <a:latin typeface="+mn-lt"/>
                <a:ea typeface="+mn-ea"/>
                <a:cs typeface="+mn-cs"/>
              </a:rPr>
            </a:br>
            <a:r>
              <a:rPr lang="es-ES" sz="1600" dirty="0">
                <a:solidFill>
                  <a:srgbClr val="808082"/>
                </a:solidFill>
                <a:latin typeface="+mn-lt"/>
                <a:ea typeface="+mn-ea"/>
                <a:cs typeface="+mn-cs"/>
              </a:rPr>
              <a:t>(Jeremy Bentham</a:t>
            </a:r>
            <a:r>
              <a:rPr lang="es-ES" sz="1600" dirty="0" smtClean="0">
                <a:solidFill>
                  <a:srgbClr val="808082"/>
                </a:solidFill>
                <a:latin typeface="+mn-lt"/>
                <a:ea typeface="+mn-ea"/>
                <a:cs typeface="+mn-cs"/>
              </a:rPr>
              <a:t>)</a:t>
            </a:r>
            <a:br>
              <a:rPr lang="es-ES" sz="1600" dirty="0" smtClean="0">
                <a:solidFill>
                  <a:srgbClr val="808082"/>
                </a:solidFill>
                <a:latin typeface="+mn-lt"/>
                <a:ea typeface="+mn-ea"/>
                <a:cs typeface="+mn-cs"/>
              </a:rPr>
            </a:br>
            <a:r>
              <a:rPr lang="es-ES" sz="1600" dirty="0">
                <a:solidFill>
                  <a:srgbClr val="808082"/>
                </a:solidFill>
                <a:latin typeface="+mn-lt"/>
                <a:ea typeface="+mn-ea"/>
                <a:cs typeface="+mn-cs"/>
              </a:rPr>
              <a:t/>
            </a:r>
            <a:br>
              <a:rPr lang="es-ES" sz="1600" dirty="0">
                <a:solidFill>
                  <a:srgbClr val="808082"/>
                </a:solidFill>
                <a:latin typeface="+mn-lt"/>
                <a:ea typeface="+mn-ea"/>
                <a:cs typeface="+mn-cs"/>
              </a:rPr>
            </a:br>
            <a:r>
              <a:rPr lang="es-ES" sz="1600" i="1" dirty="0">
                <a:solidFill>
                  <a:srgbClr val="808082"/>
                </a:solidFill>
                <a:latin typeface="+mn-lt"/>
                <a:ea typeface="+mn-ea"/>
                <a:cs typeface="+mn-cs"/>
              </a:rPr>
              <a:t>La luz del sol es el mejor desinfectante</a:t>
            </a:r>
            <a:br>
              <a:rPr lang="es-ES" sz="1600" i="1" dirty="0">
                <a:solidFill>
                  <a:srgbClr val="808082"/>
                </a:solidFill>
                <a:latin typeface="+mn-lt"/>
                <a:ea typeface="+mn-ea"/>
                <a:cs typeface="+mn-cs"/>
              </a:rPr>
            </a:br>
            <a:r>
              <a:rPr lang="es-ES" sz="1600" dirty="0">
                <a:solidFill>
                  <a:srgbClr val="808082"/>
                </a:solidFill>
                <a:latin typeface="+mn-lt"/>
                <a:ea typeface="+mn-ea"/>
                <a:cs typeface="+mn-cs"/>
              </a:rPr>
              <a:t>(Louis </a:t>
            </a:r>
            <a:r>
              <a:rPr lang="es-ES" sz="1600" dirty="0" err="1">
                <a:solidFill>
                  <a:srgbClr val="808082"/>
                </a:solidFill>
                <a:latin typeface="+mn-lt"/>
                <a:ea typeface="+mn-ea"/>
                <a:cs typeface="+mn-cs"/>
              </a:rPr>
              <a:t>Brandeis</a:t>
            </a:r>
            <a:r>
              <a:rPr lang="es-ES" sz="1600" dirty="0">
                <a:solidFill>
                  <a:srgbClr val="808082"/>
                </a:solidFill>
                <a:latin typeface="+mn-lt"/>
                <a:ea typeface="+mn-ea"/>
                <a:cs typeface="+mn-cs"/>
              </a:rPr>
              <a:t>)</a:t>
            </a:r>
          </a:p>
        </p:txBody>
      </p:sp>
      <p:sp>
        <p:nvSpPr>
          <p:cNvPr id="10" name="Marcador de contenido 9"/>
          <p:cNvSpPr>
            <a:spLocks noGrp="1"/>
          </p:cNvSpPr>
          <p:nvPr>
            <p:ph sz="half" idx="1"/>
          </p:nvPr>
        </p:nvSpPr>
        <p:spPr>
          <a:xfrm>
            <a:off x="2349430" y="2177229"/>
            <a:ext cx="3972524" cy="807134"/>
          </a:xfrm>
        </p:spPr>
        <p:txBody>
          <a:bodyPr>
            <a:normAutofit fontScale="92500"/>
          </a:bodyPr>
          <a:lstStyle/>
          <a:p>
            <a:pPr marL="0" indent="0">
              <a:buNone/>
            </a:pPr>
            <a:r>
              <a:rPr lang="es-ES" sz="4800" b="1" dirty="0">
                <a:solidFill>
                  <a:srgbClr val="808082"/>
                </a:solidFill>
              </a:rPr>
              <a:t>Muchas gracias</a:t>
            </a:r>
          </a:p>
        </p:txBody>
      </p:sp>
      <p:pic>
        <p:nvPicPr>
          <p:cNvPr id="12" name="Marcador de contenido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17160" y="5824152"/>
            <a:ext cx="2119024" cy="765948"/>
          </a:xfrm>
          <a:prstGeom prst="rect">
            <a:avLst/>
          </a:prstGeom>
        </p:spPr>
      </p:pic>
      <p:pic>
        <p:nvPicPr>
          <p:cNvPr id="14" name="8 Imagen" descr="lighthouse-1031436_1920.jpg"/>
          <p:cNvPicPr>
            <a:picLocks noChangeAspect="1"/>
          </p:cNvPicPr>
          <p:nvPr/>
        </p:nvPicPr>
        <p:blipFill>
          <a:blip r:embed="rId3" cstate="print"/>
          <a:srcRect l="15538" r="3031"/>
          <a:stretch>
            <a:fillRect/>
          </a:stretch>
        </p:blipFill>
        <p:spPr>
          <a:xfrm>
            <a:off x="2849512" y="2984363"/>
            <a:ext cx="2856293" cy="232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1612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6272" y="219031"/>
            <a:ext cx="7886700" cy="536558"/>
          </a:xfrm>
        </p:spPr>
        <p:txBody>
          <a:bodyPr>
            <a:normAutofit/>
          </a:bodyPr>
          <a:lstStyle/>
          <a:p>
            <a:r>
              <a:rPr lang="es-ES" sz="2400" b="1" dirty="0">
                <a:solidFill>
                  <a:srgbClr val="802434"/>
                </a:solidFill>
                <a:latin typeface="+mn-lt"/>
              </a:rPr>
              <a:t>TRANSPARENCIA Y CORPORACIONES DE DERECHO PÚBLICO</a:t>
            </a:r>
          </a:p>
        </p:txBody>
      </p:sp>
      <p:sp>
        <p:nvSpPr>
          <p:cNvPr id="3" name="Marcador de contenido 2"/>
          <p:cNvSpPr>
            <a:spLocks noGrp="1"/>
          </p:cNvSpPr>
          <p:nvPr>
            <p:ph sz="half" idx="2"/>
          </p:nvPr>
        </p:nvSpPr>
        <p:spPr>
          <a:xfrm>
            <a:off x="296918" y="755589"/>
            <a:ext cx="5906173" cy="5702414"/>
          </a:xfrm>
        </p:spPr>
        <p:txBody>
          <a:bodyPr>
            <a:noAutofit/>
          </a:bodyPr>
          <a:lstStyle/>
          <a:p>
            <a:pPr algn="just">
              <a:buBlip>
                <a:blip r:embed="rId2"/>
              </a:buBlip>
            </a:pPr>
            <a:r>
              <a:rPr lang="es-ES" sz="1800" dirty="0">
                <a:solidFill>
                  <a:srgbClr val="808082"/>
                </a:solidFill>
              </a:rPr>
              <a:t>Están sujetas a la ley de Transparencia las corporaciones de Derecho Público</a:t>
            </a:r>
            <a:r>
              <a:rPr lang="es-ES" sz="1800" b="1" dirty="0">
                <a:solidFill>
                  <a:srgbClr val="808082"/>
                </a:solidFill>
              </a:rPr>
              <a:t>, en lo relativo a sus actividades sujetas a Derecho Administrativo. Están sujetas a la ley de transparencia de la CAM las Corporaciones de Derecho Público madrileñas en sus actividades sujetas a Derecho administrativo.</a:t>
            </a:r>
          </a:p>
          <a:p>
            <a:pPr algn="just">
              <a:buBlip>
                <a:blip r:embed="rId2"/>
              </a:buBlip>
            </a:pPr>
            <a:r>
              <a:rPr lang="es-ES" sz="1800" dirty="0">
                <a:solidFill>
                  <a:srgbClr val="808082"/>
                </a:solidFill>
              </a:rPr>
              <a:t>Por otra parte, la Ley se ajusta a la legislación básica contenida en la Ley 19/2013, pero al mismo tiempo lleva a cabo su desarrollo, esencialmente en materia de publicidad activa, partiendo de los mínimos establecidos por la ley estatal amplia y recoge una relación pormenorizada de lo que debe publicarse por los sujetos obligados.</a:t>
            </a:r>
          </a:p>
          <a:p>
            <a:pPr algn="just">
              <a:buBlip>
                <a:blip r:embed="rId2"/>
              </a:buBlip>
            </a:pPr>
            <a:r>
              <a:rPr lang="es-ES" sz="1800" dirty="0">
                <a:solidFill>
                  <a:srgbClr val="808082"/>
                </a:solidFill>
              </a:rPr>
              <a:t>Se establece  un órgano de supervisión y control, el Consejo de Transparencia y Participación de la CAM que incoa e instruye los procedimientos sancionadores.</a:t>
            </a:r>
          </a:p>
          <a:p>
            <a:pPr algn="just">
              <a:buBlip>
                <a:blip r:embed="rId2"/>
              </a:buBlip>
            </a:pPr>
            <a:r>
              <a:rPr lang="es-ES" sz="1800" b="1" dirty="0">
                <a:solidFill>
                  <a:srgbClr val="808082"/>
                </a:solidFill>
              </a:rPr>
              <a:t> Por último, a diferencia de la legislación básica, que carece de un régimen sancionador específico relativo a la transparencia y a la participación, esta Ley, atendiendo a la demanda ciudadana, recoge un régimen de infracciones y sanciones disciplinarias y administrativas en la materia, con el objetivo de garantizar su cumplimiento.</a:t>
            </a:r>
          </a:p>
        </p:txBody>
      </p:sp>
      <p:sp>
        <p:nvSpPr>
          <p:cNvPr id="7" name="Marcador de contenido 2"/>
          <p:cNvSpPr txBox="1">
            <a:spLocks noGrp="1"/>
          </p:cNvSpPr>
          <p:nvPr>
            <p:ph sz="quarter" idx="4"/>
          </p:nvPr>
        </p:nvSpPr>
        <p:spPr bwMode="auto">
          <a:prstGeom prst="rect">
            <a:avLst/>
          </a:prstGeom>
          <a:noFill/>
          <a:ln w="12700">
            <a:noFill/>
            <a:miter lim="400000"/>
            <a:headEnd/>
            <a:tailEnd/>
          </a:ln>
        </p:spPr>
        <p:txBody>
          <a:bodyPr vert="horz" wrap="square" lIns="38100" tIns="38100" rIns="38100" bIns="38100" numCol="1" rtlCol="0" anchor="t" anchorCtr="0" compatLnSpc="1">
            <a:prstTxWarp prst="textNoShape">
              <a:avLst/>
            </a:prstTxWarp>
            <a:normAutofit/>
          </a:bodyPr>
          <a:lstStyle/>
          <a:p>
            <a:pPr marL="0" indent="0" algn="ctr" defTabSz="438150" eaLnBrk="0" fontAlgn="base" hangingPunct="0">
              <a:lnSpc>
                <a:spcPct val="100000"/>
              </a:lnSpc>
              <a:spcBef>
                <a:spcPts val="0"/>
              </a:spcBef>
              <a:spcAft>
                <a:spcPct val="0"/>
              </a:spcAft>
              <a:buNone/>
              <a:defRPr/>
            </a:pPr>
            <a:endParaRPr lang="es-ES_tradnl" sz="1500" kern="0" dirty="0">
              <a:solidFill>
                <a:srgbClr val="000000"/>
              </a:solidFill>
              <a:latin typeface="Verdana"/>
              <a:cs typeface="Verdana"/>
              <a:sym typeface="Helvetica Light"/>
            </a:endParaRPr>
          </a:p>
          <a:p>
            <a:pPr marL="0" indent="0" algn="ctr" defTabSz="438150" eaLnBrk="0" fontAlgn="base" hangingPunct="0">
              <a:lnSpc>
                <a:spcPct val="100000"/>
              </a:lnSpc>
              <a:spcBef>
                <a:spcPts val="0"/>
              </a:spcBef>
              <a:spcAft>
                <a:spcPct val="0"/>
              </a:spcAft>
              <a:buNone/>
              <a:defRPr/>
            </a:pPr>
            <a:endParaRPr lang="es-ES_tradnl" sz="1500" b="1" kern="0" dirty="0">
              <a:solidFill>
                <a:srgbClr val="000000"/>
              </a:solidFill>
              <a:latin typeface="Verdana"/>
              <a:cs typeface="Verdana"/>
              <a:sym typeface="Helvetica Ligh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1271" y="5930369"/>
            <a:ext cx="1939384" cy="702921"/>
          </a:xfrm>
          <a:prstGeom prst="rect">
            <a:avLst/>
          </a:prstGeom>
        </p:spPr>
      </p:pic>
      <p:pic>
        <p:nvPicPr>
          <p:cNvPr id="6" name="Imagen 5"/>
          <p:cNvPicPr>
            <a:picLocks noChangeAspect="1"/>
          </p:cNvPicPr>
          <p:nvPr/>
        </p:nvPicPr>
        <p:blipFill>
          <a:blip r:embed="rId4"/>
          <a:stretch>
            <a:fillRect/>
          </a:stretch>
        </p:blipFill>
        <p:spPr>
          <a:xfrm>
            <a:off x="6426988" y="1131095"/>
            <a:ext cx="2473667" cy="3049788"/>
          </a:xfrm>
          <a:prstGeom prst="rect">
            <a:avLst/>
          </a:prstGeom>
        </p:spPr>
      </p:pic>
    </p:spTree>
    <p:extLst>
      <p:ext uri="{BB962C8B-B14F-4D97-AF65-F5344CB8AC3E}">
        <p14:creationId xmlns:p14="http://schemas.microsoft.com/office/powerpoint/2010/main" val="3486155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8929" y="266629"/>
            <a:ext cx="7618292" cy="505325"/>
          </a:xfrm>
        </p:spPr>
        <p:txBody>
          <a:bodyPr>
            <a:noAutofit/>
          </a:bodyPr>
          <a:lstStyle/>
          <a:p>
            <a:pPr algn="just"/>
            <a:r>
              <a:rPr lang="es-ES" sz="1800" b="1" dirty="0">
                <a:solidFill>
                  <a:srgbClr val="802434"/>
                </a:solidFill>
                <a:latin typeface="+mn-lt"/>
              </a:rPr>
              <a:t>OBLIGACIONES EXISTENTES HASTA AHORA: </a:t>
            </a:r>
            <a:r>
              <a:rPr lang="es-ES" sz="1800" b="1" dirty="0" smtClean="0">
                <a:solidFill>
                  <a:srgbClr val="802434"/>
                </a:solidFill>
                <a:latin typeface="+mn-lt"/>
              </a:rPr>
              <a:t>LA </a:t>
            </a:r>
            <a:r>
              <a:rPr lang="es-ES" sz="1800" b="1" dirty="0">
                <a:solidFill>
                  <a:srgbClr val="802434"/>
                </a:solidFill>
                <a:latin typeface="+mn-lt"/>
              </a:rPr>
              <a:t>TRANSPARENCIA ACTIVA Y LA TRANSPARENCIA PASIVA</a:t>
            </a:r>
          </a:p>
        </p:txBody>
      </p:sp>
      <p:sp>
        <p:nvSpPr>
          <p:cNvPr id="3" name="Marcador de contenido 2"/>
          <p:cNvSpPr>
            <a:spLocks noGrp="1"/>
          </p:cNvSpPr>
          <p:nvPr>
            <p:ph sz="half" idx="2"/>
          </p:nvPr>
        </p:nvSpPr>
        <p:spPr>
          <a:xfrm>
            <a:off x="413599" y="1029290"/>
            <a:ext cx="5904823" cy="5593932"/>
          </a:xfrm>
        </p:spPr>
        <p:txBody>
          <a:bodyPr>
            <a:noAutofit/>
          </a:bodyPr>
          <a:lstStyle/>
          <a:p>
            <a:pPr algn="just">
              <a:buBlip>
                <a:blip r:embed="rId2"/>
              </a:buBlip>
            </a:pPr>
            <a:r>
              <a:rPr lang="es-ES" sz="1600" dirty="0">
                <a:solidFill>
                  <a:srgbClr val="808082"/>
                </a:solidFill>
              </a:rPr>
              <a:t>Las Corporaciones de Derecho Público tienen que publicar de forma periódica y actualizada la información relativa a sus actuaciones sujetas a Derecho Administrativo para garantizar la transparencia de su actividad </a:t>
            </a:r>
            <a:r>
              <a:rPr lang="es-ES" sz="1600" b="1" dirty="0">
                <a:solidFill>
                  <a:srgbClr val="808082"/>
                </a:solidFill>
              </a:rPr>
              <a:t>relacionada con el funcionamiento y control de la actuación pública.</a:t>
            </a:r>
          </a:p>
          <a:p>
            <a:pPr algn="just">
              <a:buBlip>
                <a:blip r:embed="rId2"/>
              </a:buBlip>
            </a:pPr>
            <a:r>
              <a:rPr lang="es-ES" sz="1600" dirty="0">
                <a:solidFill>
                  <a:srgbClr val="808082"/>
                </a:solidFill>
              </a:rPr>
              <a:t>Recordemos que las obligaciones de transparencia activa</a:t>
            </a:r>
            <a:r>
              <a:rPr lang="es-ES" sz="1600" b="1" dirty="0">
                <a:solidFill>
                  <a:srgbClr val="808082"/>
                </a:solidFill>
              </a:rPr>
              <a:t> siempre son un mínimo que puede mejorarse y son compatibles con la publicidad pasiva o derecho de acceso.  La ley autonómica ha ampliado esas obligaciones de forma muy importante</a:t>
            </a:r>
            <a:r>
              <a:rPr lang="es-ES" sz="1600" dirty="0">
                <a:solidFill>
                  <a:srgbClr val="808082"/>
                </a:solidFill>
              </a:rPr>
              <a:t>.</a:t>
            </a:r>
          </a:p>
          <a:p>
            <a:pPr algn="just">
              <a:buBlip>
                <a:blip r:embed="rId2"/>
              </a:buBlip>
            </a:pPr>
            <a:r>
              <a:rPr lang="es-ES" sz="1600" dirty="0">
                <a:solidFill>
                  <a:srgbClr val="808082"/>
                </a:solidFill>
              </a:rPr>
              <a:t> Se aplican los límites al derecho de acceso a la información pública previstos en el artículo 14 y el 15. </a:t>
            </a:r>
          </a:p>
          <a:p>
            <a:pPr algn="just">
              <a:buBlip>
                <a:blip r:embed="rId2"/>
              </a:buBlip>
            </a:pPr>
            <a:r>
              <a:rPr lang="es-ES" sz="1600" dirty="0">
                <a:solidFill>
                  <a:srgbClr val="808082"/>
                </a:solidFill>
              </a:rPr>
              <a:t>La información sujeta a las obligaciones de transparencia será publicada en las correspondientes sedes electrónicas o páginas web y de una manera clara, estructurada y entendible para los interesados y, preferiblemente, en formatos reutilizables. </a:t>
            </a:r>
          </a:p>
          <a:p>
            <a:pPr algn="just">
              <a:buBlip>
                <a:blip r:embed="rId2"/>
              </a:buBlip>
            </a:pPr>
            <a:r>
              <a:rPr lang="es-ES" sz="1600" dirty="0">
                <a:solidFill>
                  <a:srgbClr val="808082"/>
                </a:solidFill>
              </a:rPr>
              <a:t>Se establecerán los mecanismos adecuados para facilitar la accesibilidad, la interoperabilidad, la calidad y la reutilización de la información publicada así como su identificación y localización.</a:t>
            </a:r>
          </a:p>
          <a:p>
            <a:pPr algn="just">
              <a:buBlip>
                <a:blip r:embed="rId2"/>
              </a:buBlip>
            </a:pPr>
            <a:r>
              <a:rPr lang="es-ES" sz="1600" dirty="0">
                <a:solidFill>
                  <a:srgbClr val="808082"/>
                </a:solidFill>
              </a:rPr>
              <a:t>Toda la información será comprensible, de acceso fácil y gratuito y estará a disposición de las personas con discapacidad</a:t>
            </a:r>
          </a:p>
        </p:txBody>
      </p:sp>
      <p:pic>
        <p:nvPicPr>
          <p:cNvPr id="5" name="Marcador de contenido 4"/>
          <p:cNvPicPr>
            <a:picLocks noGrp="1" noChangeAspect="1"/>
          </p:cNvPicPr>
          <p:nvPr>
            <p:ph sz="quarter" idx="4"/>
          </p:nvPr>
        </p:nvPicPr>
        <p:blipFill rotWithShape="1">
          <a:blip r:embed="rId3"/>
          <a:srcRect l="9683" t="1" r="10031" b="1040"/>
          <a:stretch/>
        </p:blipFill>
        <p:spPr>
          <a:xfrm>
            <a:off x="6639699" y="1991715"/>
            <a:ext cx="2215978" cy="2734699"/>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0371" y="5946175"/>
            <a:ext cx="1867996" cy="677047"/>
          </a:xfrm>
          <a:prstGeom prst="rect">
            <a:avLst/>
          </a:prstGeom>
        </p:spPr>
      </p:pic>
    </p:spTree>
    <p:extLst>
      <p:ext uri="{BB962C8B-B14F-4D97-AF65-F5344CB8AC3E}">
        <p14:creationId xmlns:p14="http://schemas.microsoft.com/office/powerpoint/2010/main" val="925843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5935" y="145676"/>
            <a:ext cx="5096323" cy="439531"/>
          </a:xfrm>
        </p:spPr>
        <p:txBody>
          <a:bodyPr>
            <a:noAutofit/>
          </a:bodyPr>
          <a:lstStyle/>
          <a:p>
            <a:r>
              <a:rPr lang="es-ES" sz="2000" b="1" dirty="0">
                <a:solidFill>
                  <a:srgbClr val="802434"/>
                </a:solidFill>
                <a:latin typeface="+mn-lt"/>
              </a:rPr>
              <a:t>LEY 10/2019 DE 10 DE ABRIL: PRINCIPIOS Art.6</a:t>
            </a:r>
          </a:p>
        </p:txBody>
      </p:sp>
      <p:sp>
        <p:nvSpPr>
          <p:cNvPr id="3" name="Marcador de contenido 2"/>
          <p:cNvSpPr>
            <a:spLocks noGrp="1"/>
          </p:cNvSpPr>
          <p:nvPr>
            <p:ph sz="half" idx="2"/>
          </p:nvPr>
        </p:nvSpPr>
        <p:spPr>
          <a:xfrm>
            <a:off x="193858" y="699804"/>
            <a:ext cx="4509947" cy="5676281"/>
          </a:xfrm>
        </p:spPr>
        <p:txBody>
          <a:bodyPr>
            <a:noAutofit/>
          </a:bodyPr>
          <a:lstStyle/>
          <a:p>
            <a:pPr algn="just">
              <a:buBlip>
                <a:blip r:embed="rId2"/>
              </a:buBlip>
            </a:pPr>
            <a:r>
              <a:rPr lang="es-ES" sz="1600" b="1" dirty="0">
                <a:solidFill>
                  <a:srgbClr val="808082"/>
                </a:solidFill>
              </a:rPr>
              <a:t>Principio de transparencia pública: </a:t>
            </a:r>
            <a:r>
              <a:rPr lang="es-ES" sz="1600" dirty="0">
                <a:solidFill>
                  <a:srgbClr val="808082"/>
                </a:solidFill>
              </a:rPr>
              <a:t>toda la información pública, es accesible en los términos y con los límites establecidos en la Ley</a:t>
            </a:r>
          </a:p>
          <a:p>
            <a:pPr algn="just">
              <a:buBlip>
                <a:blip r:embed="rId2"/>
              </a:buBlip>
            </a:pPr>
            <a:r>
              <a:rPr lang="es-ES" sz="1600" b="1" dirty="0">
                <a:solidFill>
                  <a:srgbClr val="808082"/>
                </a:solidFill>
              </a:rPr>
              <a:t>Principio de libre acceso a la información pública:</a:t>
            </a:r>
            <a:r>
              <a:rPr lang="es-ES" sz="1600" dirty="0">
                <a:solidFill>
                  <a:srgbClr val="808082"/>
                </a:solidFill>
              </a:rPr>
              <a:t> Toda información pública es en principio accesible y el acceso sólo puede restringirse, motivadamente, en los supuestos previstos legalmente</a:t>
            </a:r>
          </a:p>
          <a:p>
            <a:pPr algn="just">
              <a:buBlip>
                <a:blip r:embed="rId2"/>
              </a:buBlip>
            </a:pPr>
            <a:r>
              <a:rPr lang="es-ES" sz="1600" b="1" dirty="0">
                <a:solidFill>
                  <a:srgbClr val="808082"/>
                </a:solidFill>
              </a:rPr>
              <a:t>Principio de veracidad:</a:t>
            </a:r>
            <a:r>
              <a:rPr lang="es-ES" sz="1600" dirty="0">
                <a:solidFill>
                  <a:srgbClr val="808082"/>
                </a:solidFill>
              </a:rPr>
              <a:t> la información pública ha de ser cierta, exacta y trazable</a:t>
            </a:r>
          </a:p>
          <a:p>
            <a:pPr algn="just">
              <a:buBlip>
                <a:blip r:embed="rId2"/>
              </a:buBlip>
            </a:pPr>
            <a:r>
              <a:rPr lang="es-ES" sz="1600" dirty="0">
                <a:solidFill>
                  <a:srgbClr val="808082"/>
                </a:solidFill>
              </a:rPr>
              <a:t> </a:t>
            </a:r>
            <a:r>
              <a:rPr lang="es-ES" sz="1600" b="1" dirty="0">
                <a:solidFill>
                  <a:srgbClr val="808082"/>
                </a:solidFill>
              </a:rPr>
              <a:t>Principio de accesibilidad: </a:t>
            </a:r>
            <a:r>
              <a:rPr lang="es-ES" sz="1600" dirty="0">
                <a:solidFill>
                  <a:srgbClr val="808082"/>
                </a:solidFill>
              </a:rPr>
              <a:t>la información estará a disposición de manera que resulten accesibles y comprensible, </a:t>
            </a:r>
            <a:r>
              <a:rPr lang="es-ES" sz="1600" b="1" dirty="0">
                <a:solidFill>
                  <a:srgbClr val="808082"/>
                </a:solidFill>
              </a:rPr>
              <a:t>facilitando su identificación y su búsqueda,</a:t>
            </a:r>
            <a:r>
              <a:rPr lang="es-ES" sz="1600" dirty="0">
                <a:solidFill>
                  <a:srgbClr val="808082"/>
                </a:solidFill>
              </a:rPr>
              <a:t> conforme al principio de accesibilidad universal y diseño para todos</a:t>
            </a:r>
          </a:p>
          <a:p>
            <a:pPr algn="just">
              <a:buBlip>
                <a:blip r:embed="rId2"/>
              </a:buBlip>
            </a:pPr>
            <a:r>
              <a:rPr lang="es-ES" sz="1600" b="1" dirty="0">
                <a:solidFill>
                  <a:srgbClr val="808082"/>
                </a:solidFill>
              </a:rPr>
              <a:t>Principio de gratuidad: </a:t>
            </a:r>
            <a:r>
              <a:rPr lang="es-ES" sz="1600" dirty="0">
                <a:solidFill>
                  <a:srgbClr val="808082"/>
                </a:solidFill>
              </a:rPr>
              <a:t>el acceso a la información y las solicitudes de acceso serán gratuitos</a:t>
            </a:r>
          </a:p>
          <a:p>
            <a:pPr algn="just">
              <a:buBlip>
                <a:blip r:embed="rId2"/>
              </a:buBlip>
            </a:pPr>
            <a:r>
              <a:rPr lang="es-ES" sz="1600" b="1" dirty="0">
                <a:solidFill>
                  <a:srgbClr val="808082"/>
                </a:solidFill>
              </a:rPr>
              <a:t>Principio de reutilización, </a:t>
            </a:r>
            <a:r>
              <a:rPr lang="es-ES" sz="1600" dirty="0">
                <a:solidFill>
                  <a:srgbClr val="808082"/>
                </a:solidFill>
              </a:rPr>
              <a:t>se promoverá que la información sea publicada en formatos y bajo condiciones y licencias que permitan su redistribución, reutilización y aprovechamiento, debiendo utilizarse los estándares previstos</a:t>
            </a:r>
          </a:p>
          <a:p>
            <a:pPr>
              <a:buBlip>
                <a:blip r:embed="rId2"/>
              </a:buBlip>
            </a:pPr>
            <a:endParaRPr lang="es-ES" sz="1200" dirty="0">
              <a:solidFill>
                <a:srgbClr val="808082"/>
              </a:solidFill>
            </a:endParaRPr>
          </a:p>
        </p:txBody>
      </p:sp>
      <p:sp>
        <p:nvSpPr>
          <p:cNvPr id="4" name="Marcador de contenido 3"/>
          <p:cNvSpPr>
            <a:spLocks noGrp="1"/>
          </p:cNvSpPr>
          <p:nvPr>
            <p:ph sz="quarter" idx="4"/>
          </p:nvPr>
        </p:nvSpPr>
        <p:spPr>
          <a:xfrm>
            <a:off x="5115697" y="699804"/>
            <a:ext cx="3931786" cy="5824564"/>
          </a:xfrm>
        </p:spPr>
        <p:txBody>
          <a:bodyPr>
            <a:noAutofit/>
          </a:bodyPr>
          <a:lstStyle/>
          <a:p>
            <a:pPr algn="just">
              <a:buBlip>
                <a:blip r:embed="rId2"/>
              </a:buBlip>
            </a:pPr>
            <a:r>
              <a:rPr lang="es-ES" sz="1600" b="1" dirty="0">
                <a:solidFill>
                  <a:srgbClr val="808082"/>
                </a:solidFill>
              </a:rPr>
              <a:t>Principio de reutilización</a:t>
            </a:r>
            <a:r>
              <a:rPr lang="es-ES" sz="1600" dirty="0">
                <a:solidFill>
                  <a:srgbClr val="808082"/>
                </a:solidFill>
              </a:rPr>
              <a:t>: la información pública puede ser reutilizada con objetivo legítimo, en especial la reproducción y divulgación, por cualquier medio, de los datos objeto de publicidad activa y la creación de productos o servicios de información basados en estos datos.</a:t>
            </a:r>
          </a:p>
          <a:p>
            <a:pPr algn="just">
              <a:buBlip>
                <a:blip r:embed="rId2"/>
              </a:buBlip>
            </a:pPr>
            <a:r>
              <a:rPr lang="es-ES" sz="1600" b="1" dirty="0">
                <a:solidFill>
                  <a:srgbClr val="808082"/>
                </a:solidFill>
              </a:rPr>
              <a:t>Principio de participación ciudadana</a:t>
            </a:r>
            <a:r>
              <a:rPr lang="es-ES" sz="1600" dirty="0">
                <a:solidFill>
                  <a:srgbClr val="808082"/>
                </a:solidFill>
              </a:rPr>
              <a:t>, por el que se promueve y garantiza la implicación de la ciudadanía en la planificación, el diseño y la evaluación de las políticas públicas, así como en la toma de decisiones</a:t>
            </a:r>
          </a:p>
          <a:p>
            <a:pPr algn="just">
              <a:buBlip>
                <a:blip r:embed="rId2"/>
              </a:buBlip>
            </a:pPr>
            <a:r>
              <a:rPr lang="es-ES" sz="1600" b="1" dirty="0">
                <a:solidFill>
                  <a:srgbClr val="808082"/>
                </a:solidFill>
              </a:rPr>
              <a:t>Principio de inscripción única</a:t>
            </a:r>
            <a:r>
              <a:rPr lang="es-ES" sz="1600" dirty="0">
                <a:solidFill>
                  <a:srgbClr val="808082"/>
                </a:solidFill>
              </a:rPr>
              <a:t>, en virtud del cual se facilitará que los ciudadanos puedan realizar las gestiones establecidas en esta Ley a través de la Administración que le sea más cercana. </a:t>
            </a:r>
          </a:p>
          <a:p>
            <a:pPr algn="just">
              <a:buBlip>
                <a:blip r:embed="rId2"/>
              </a:buBlip>
            </a:pPr>
            <a:r>
              <a:rPr lang="es-ES" sz="1600" b="1" dirty="0">
                <a:solidFill>
                  <a:srgbClr val="808082"/>
                </a:solidFill>
              </a:rPr>
              <a:t>Principio de neutralidad tecnológica</a:t>
            </a:r>
            <a:r>
              <a:rPr lang="es-ES" sz="1600" dirty="0">
                <a:solidFill>
                  <a:srgbClr val="808082"/>
                </a:solidFill>
              </a:rPr>
              <a:t>, que impone la utilización y promoción de software de código abierto en su funcionamiento y el uso de estándares abiertos y neutrales en materia tecnológica e informática.</a:t>
            </a:r>
          </a:p>
          <a:p>
            <a:pPr marL="0" indent="0">
              <a:buNone/>
            </a:pPr>
            <a:endParaRPr lang="es-ES" sz="1350" dirty="0"/>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798" y="6376084"/>
            <a:ext cx="1209685" cy="438445"/>
          </a:xfrm>
          <a:prstGeom prst="rect">
            <a:avLst/>
          </a:prstGeom>
        </p:spPr>
      </p:pic>
      <p:pic>
        <p:nvPicPr>
          <p:cNvPr id="5" name="Imagen 4"/>
          <p:cNvPicPr>
            <a:picLocks noChangeAspect="1"/>
          </p:cNvPicPr>
          <p:nvPr/>
        </p:nvPicPr>
        <p:blipFill>
          <a:blip r:embed="rId4"/>
          <a:stretch>
            <a:fillRect/>
          </a:stretch>
        </p:blipFill>
        <p:spPr>
          <a:xfrm>
            <a:off x="4467074" y="2558487"/>
            <a:ext cx="1035979" cy="1123905"/>
          </a:xfrm>
          <a:prstGeom prst="rect">
            <a:avLst/>
          </a:prstGeom>
        </p:spPr>
      </p:pic>
    </p:spTree>
    <p:extLst>
      <p:ext uri="{BB962C8B-B14F-4D97-AF65-F5344CB8AC3E}">
        <p14:creationId xmlns:p14="http://schemas.microsoft.com/office/powerpoint/2010/main" val="1445492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361" t="4132" r="1494" b="4346"/>
          <a:stretch/>
        </p:blipFill>
        <p:spPr>
          <a:xfrm>
            <a:off x="7940357" y="198305"/>
            <a:ext cx="991412" cy="946754"/>
          </a:xfrm>
          <a:prstGeom prst="rect">
            <a:avLst/>
          </a:prstGeom>
        </p:spPr>
      </p:pic>
      <p:sp>
        <p:nvSpPr>
          <p:cNvPr id="2" name="Título 1"/>
          <p:cNvSpPr>
            <a:spLocks noGrp="1"/>
          </p:cNvSpPr>
          <p:nvPr>
            <p:ph type="title"/>
          </p:nvPr>
        </p:nvSpPr>
        <p:spPr>
          <a:xfrm>
            <a:off x="257432" y="198305"/>
            <a:ext cx="8021595" cy="449295"/>
          </a:xfrm>
        </p:spPr>
        <p:txBody>
          <a:bodyPr>
            <a:noAutofit/>
          </a:bodyPr>
          <a:lstStyle/>
          <a:p>
            <a:r>
              <a:rPr lang="es-ES" sz="1600" b="1" dirty="0">
                <a:solidFill>
                  <a:srgbClr val="802434"/>
                </a:solidFill>
                <a:latin typeface="+mn-lt"/>
              </a:rPr>
              <a:t>LEY 10/2019 DE 10 DE ABRIL OBLIGACIONES GENERALES TRANSPARENCIA ACTIVA (ART.8)</a:t>
            </a:r>
          </a:p>
        </p:txBody>
      </p:sp>
      <p:sp>
        <p:nvSpPr>
          <p:cNvPr id="3" name="Marcador de contenido 2"/>
          <p:cNvSpPr>
            <a:spLocks noGrp="1"/>
          </p:cNvSpPr>
          <p:nvPr>
            <p:ph sz="half" idx="2"/>
          </p:nvPr>
        </p:nvSpPr>
        <p:spPr>
          <a:xfrm>
            <a:off x="154897" y="787107"/>
            <a:ext cx="4336508" cy="5869065"/>
          </a:xfrm>
        </p:spPr>
        <p:txBody>
          <a:bodyPr>
            <a:noAutofit/>
          </a:bodyPr>
          <a:lstStyle/>
          <a:p>
            <a:pPr algn="just">
              <a:buBlip>
                <a:blip r:embed="rId3"/>
              </a:buBlip>
            </a:pPr>
            <a:r>
              <a:rPr lang="es-ES" sz="1400" b="1" dirty="0">
                <a:solidFill>
                  <a:srgbClr val="808082"/>
                </a:solidFill>
              </a:rPr>
              <a:t>ORGANIZACIÓN, ACTUALIZACIÓN, INFORMACIÓN FRECUENTE, ÍNDICES, BUSCADORES, ACCESIBILIDAD</a:t>
            </a:r>
            <a:r>
              <a:rPr lang="es-ES" sz="1400" dirty="0">
                <a:solidFill>
                  <a:srgbClr val="808082"/>
                </a:solidFill>
              </a:rPr>
              <a:t>, </a:t>
            </a:r>
          </a:p>
          <a:p>
            <a:pPr algn="just">
              <a:buBlip>
                <a:blip r:embed="rId3"/>
              </a:buBlip>
            </a:pPr>
            <a:r>
              <a:rPr lang="es-ES" sz="1400" dirty="0">
                <a:solidFill>
                  <a:srgbClr val="808082"/>
                </a:solidFill>
              </a:rPr>
              <a:t>Elaborar, mantener actualizada y difundir, preferentemente por medios electrónicos, a través de sus respectivas sedes electrónicas, páginas web o portales propios, </a:t>
            </a:r>
            <a:r>
              <a:rPr lang="es-ES" sz="1400" b="1" dirty="0">
                <a:solidFill>
                  <a:srgbClr val="808082"/>
                </a:solidFill>
              </a:rPr>
              <a:t>un directorio de la información r</a:t>
            </a:r>
            <a:r>
              <a:rPr lang="es-ES" sz="1400" dirty="0">
                <a:solidFill>
                  <a:srgbClr val="808082"/>
                </a:solidFill>
              </a:rPr>
              <a:t>elativa a la organización, los responsables, las materias y actividades de su interés, ordenada por tipos y categorías para facilitar su comprensión y accesibilidad, así como aquella información cuyo acceso se solicite con mayor frecuencia, </a:t>
            </a:r>
            <a:r>
              <a:rPr lang="es-ES" sz="1400" b="1" dirty="0">
                <a:solidFill>
                  <a:srgbClr val="808082"/>
                </a:solidFill>
              </a:rPr>
              <a:t>indicando expresamente la fecha en que se actualizó por última vez y, si es posible, de la fecha en que ha de volver a actualizarse</a:t>
            </a:r>
            <a:r>
              <a:rPr lang="es-ES" sz="1400" dirty="0">
                <a:solidFill>
                  <a:srgbClr val="808082"/>
                </a:solidFill>
              </a:rPr>
              <a:t>.</a:t>
            </a:r>
          </a:p>
          <a:p>
            <a:pPr algn="just">
              <a:buBlip>
                <a:blip r:embed="rId3"/>
              </a:buBlip>
            </a:pPr>
            <a:r>
              <a:rPr lang="es-ES" sz="1400" dirty="0">
                <a:solidFill>
                  <a:srgbClr val="808082"/>
                </a:solidFill>
              </a:rPr>
              <a:t>Elaborar y difundir en su página web o portal propio </a:t>
            </a:r>
            <a:r>
              <a:rPr lang="es-ES" sz="1400" b="1" dirty="0">
                <a:solidFill>
                  <a:srgbClr val="808082"/>
                </a:solidFill>
              </a:rPr>
              <a:t>un índice de información pública </a:t>
            </a:r>
            <a:r>
              <a:rPr lang="es-ES" sz="1400" dirty="0">
                <a:solidFill>
                  <a:srgbClr val="808082"/>
                </a:solidFill>
              </a:rPr>
              <a:t>que obre en su poder, con indicaciones claras de dónde puede encontrarse dicha información.</a:t>
            </a:r>
          </a:p>
          <a:p>
            <a:pPr algn="just">
              <a:buBlip>
                <a:blip r:embed="rId3"/>
              </a:buBlip>
            </a:pPr>
            <a:r>
              <a:rPr lang="es-ES" sz="1400" dirty="0">
                <a:solidFill>
                  <a:srgbClr val="808082"/>
                </a:solidFill>
              </a:rPr>
              <a:t> Establecer y mantener medios de consulta de la información solicitada, </a:t>
            </a:r>
            <a:r>
              <a:rPr lang="es-ES" sz="1400" b="1" dirty="0">
                <a:solidFill>
                  <a:srgbClr val="808082"/>
                </a:solidFill>
              </a:rPr>
              <a:t>incluyendo en todo caso un buscador que permita acceder de forma rápida a cualquier archivo y que incorpore mecanismos de alerta sobre datos que se han actualizado</a:t>
            </a:r>
            <a:r>
              <a:rPr lang="es-ES" sz="1400" dirty="0">
                <a:solidFill>
                  <a:srgbClr val="808082"/>
                </a:solidFill>
              </a:rPr>
              <a:t>.</a:t>
            </a:r>
          </a:p>
          <a:p>
            <a:pPr marL="0" indent="0" algn="just">
              <a:buNone/>
            </a:pPr>
            <a:endParaRPr lang="es-ES" sz="1400" b="1" dirty="0">
              <a:solidFill>
                <a:srgbClr val="808082"/>
              </a:solidFill>
            </a:endParaRPr>
          </a:p>
          <a:p>
            <a:pPr marL="0" indent="0" algn="just">
              <a:buNone/>
            </a:pPr>
            <a:r>
              <a:rPr lang="es-ES" sz="1400" b="1" dirty="0">
                <a:solidFill>
                  <a:srgbClr val="808082"/>
                </a:solidFill>
              </a:rPr>
              <a:t>EN GENERAL MEJORAR LA TRANSPARENCIA ACTIVA PERMITE GESTIONAR MEJOR LA INFORMACIÓN Y SER MENOS REACTIVO (TRANSPARENCIA PASIVA)</a:t>
            </a:r>
          </a:p>
        </p:txBody>
      </p:sp>
      <p:sp>
        <p:nvSpPr>
          <p:cNvPr id="4" name="Marcador de contenido 3"/>
          <p:cNvSpPr>
            <a:spLocks noGrp="1"/>
          </p:cNvSpPr>
          <p:nvPr>
            <p:ph sz="quarter" idx="4"/>
          </p:nvPr>
        </p:nvSpPr>
        <p:spPr>
          <a:xfrm>
            <a:off x="4587179" y="1290332"/>
            <a:ext cx="4407243" cy="5068198"/>
          </a:xfrm>
        </p:spPr>
        <p:txBody>
          <a:bodyPr>
            <a:normAutofit/>
          </a:bodyPr>
          <a:lstStyle/>
          <a:p>
            <a:pPr algn="just">
              <a:buBlip>
                <a:blip r:embed="rId3"/>
              </a:buBlip>
            </a:pPr>
            <a:r>
              <a:rPr lang="es-ES" sz="1400" b="1" dirty="0">
                <a:solidFill>
                  <a:srgbClr val="808082"/>
                </a:solidFill>
              </a:rPr>
              <a:t>GESTIÓN, ACCESIBILIDAD, INTEROPERABILIDAD, </a:t>
            </a:r>
          </a:p>
          <a:p>
            <a:pPr marL="0" indent="0" algn="just">
              <a:buNone/>
            </a:pPr>
            <a:r>
              <a:rPr lang="es-ES" sz="1400" b="1" dirty="0">
                <a:solidFill>
                  <a:srgbClr val="808082"/>
                </a:solidFill>
              </a:rPr>
              <a:t>CALIDAD, REUTILIZACIÓN</a:t>
            </a:r>
          </a:p>
          <a:p>
            <a:pPr algn="just">
              <a:buBlip>
                <a:blip r:embed="rId3"/>
              </a:buBlip>
            </a:pPr>
            <a:r>
              <a:rPr lang="es-ES" sz="1400" dirty="0">
                <a:solidFill>
                  <a:srgbClr val="808082"/>
                </a:solidFill>
              </a:rPr>
              <a:t>Establecer mecanismos de gestión de información adecuados para facilitar la accesibilidad, la interoperabilidad, la calidad, la geolocalización, la reutilización y la divulgación de la información pública.</a:t>
            </a:r>
          </a:p>
          <a:p>
            <a:pPr algn="just">
              <a:buBlip>
                <a:blip r:embed="rId3"/>
              </a:buBlip>
            </a:pPr>
            <a:r>
              <a:rPr lang="es-ES" sz="1400" dirty="0">
                <a:solidFill>
                  <a:srgbClr val="808082"/>
                </a:solidFill>
              </a:rPr>
              <a:t> Publicar la información sujeta a la obligación de transparencia haciendo uso de un lenguaje no sexista ni discriminatorio.</a:t>
            </a:r>
          </a:p>
          <a:p>
            <a:pPr algn="just">
              <a:buBlip>
                <a:blip r:embed="rId3"/>
              </a:buBlip>
            </a:pPr>
            <a:r>
              <a:rPr lang="es-ES" sz="1400" dirty="0">
                <a:solidFill>
                  <a:srgbClr val="808082"/>
                </a:solidFill>
              </a:rPr>
              <a:t>Publicar y difundir la información relativa al contenido del derecho de acceso a la información, al procedimiento para su ejercicio y al órgano competente para resolver.</a:t>
            </a:r>
          </a:p>
          <a:p>
            <a:pPr algn="just">
              <a:buBlip>
                <a:blip r:embed="rId3"/>
              </a:buBlip>
            </a:pPr>
            <a:r>
              <a:rPr lang="es-ES" sz="1400" dirty="0">
                <a:solidFill>
                  <a:srgbClr val="808082"/>
                </a:solidFill>
              </a:rPr>
              <a:t> Difundir los derechos que reconoce esta Ley a las personas, asesorar a las mismas para su correcto ejercicio y asistirles en la búsqueda de información.</a:t>
            </a:r>
          </a:p>
          <a:p>
            <a:pPr algn="just">
              <a:buBlip>
                <a:blip r:embed="rId3"/>
              </a:buBlip>
            </a:pPr>
            <a:r>
              <a:rPr lang="es-ES" sz="1400" dirty="0">
                <a:solidFill>
                  <a:srgbClr val="808082"/>
                </a:solidFill>
              </a:rPr>
              <a:t>Facilitar la información solicitada en los plazos máximos y en la forma y formato elegido de acuerdo con lo establecido en la Ley.</a:t>
            </a:r>
          </a:p>
          <a:p>
            <a:pPr>
              <a:buBlip>
                <a:blip r:embed="rId3"/>
              </a:buBlip>
            </a:pPr>
            <a:endParaRPr lang="es-ES" sz="1400" dirty="0">
              <a:solidFill>
                <a:srgbClr val="808082"/>
              </a:solidFill>
            </a:endParaRPr>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0818" y="6158953"/>
            <a:ext cx="1530951" cy="554886"/>
          </a:xfrm>
          <a:prstGeom prst="rect">
            <a:avLst/>
          </a:prstGeom>
        </p:spPr>
      </p:pic>
    </p:spTree>
    <p:extLst>
      <p:ext uri="{BB962C8B-B14F-4D97-AF65-F5344CB8AC3E}">
        <p14:creationId xmlns:p14="http://schemas.microsoft.com/office/powerpoint/2010/main" val="271595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7932" y="213312"/>
            <a:ext cx="3981748" cy="528093"/>
          </a:xfrm>
        </p:spPr>
        <p:txBody>
          <a:bodyPr>
            <a:noAutofit/>
          </a:bodyPr>
          <a:lstStyle/>
          <a:p>
            <a:r>
              <a:rPr lang="es-ES" sz="2800" b="1" dirty="0">
                <a:solidFill>
                  <a:srgbClr val="802434"/>
                </a:solidFill>
                <a:latin typeface="+mn-lt"/>
              </a:rPr>
              <a:t>TRANSPARENCIA ACTIVA </a:t>
            </a:r>
          </a:p>
        </p:txBody>
      </p:sp>
      <p:sp>
        <p:nvSpPr>
          <p:cNvPr id="3" name="Marcador de contenido 2"/>
          <p:cNvSpPr>
            <a:spLocks noGrp="1"/>
          </p:cNvSpPr>
          <p:nvPr>
            <p:ph sz="half" idx="2"/>
          </p:nvPr>
        </p:nvSpPr>
        <p:spPr>
          <a:xfrm>
            <a:off x="268108" y="905221"/>
            <a:ext cx="4872305" cy="5660335"/>
          </a:xfrm>
        </p:spPr>
        <p:txBody>
          <a:bodyPr>
            <a:noAutofit/>
          </a:bodyPr>
          <a:lstStyle/>
          <a:p>
            <a:pPr algn="just">
              <a:buBlip>
                <a:blip r:embed="rId2"/>
              </a:buBlip>
            </a:pPr>
            <a:r>
              <a:rPr lang="es-ES" sz="1600" dirty="0">
                <a:solidFill>
                  <a:srgbClr val="808082"/>
                </a:solidFill>
              </a:rPr>
              <a:t>Información institucional.</a:t>
            </a:r>
          </a:p>
          <a:p>
            <a:pPr algn="just">
              <a:buBlip>
                <a:blip r:embed="rId2"/>
              </a:buBlip>
            </a:pPr>
            <a:r>
              <a:rPr lang="es-ES" sz="1600" dirty="0">
                <a:solidFill>
                  <a:srgbClr val="808082"/>
                </a:solidFill>
              </a:rPr>
              <a:t>Información en materia organizativa.</a:t>
            </a:r>
          </a:p>
          <a:p>
            <a:pPr algn="just">
              <a:buBlip>
                <a:blip r:embed="rId2"/>
              </a:buBlip>
            </a:pPr>
            <a:r>
              <a:rPr lang="es-ES" sz="1600" dirty="0">
                <a:solidFill>
                  <a:srgbClr val="808082"/>
                </a:solidFill>
              </a:rPr>
              <a:t>Información relativa a altos cargos y personal directivo.</a:t>
            </a:r>
          </a:p>
          <a:p>
            <a:pPr algn="just">
              <a:buBlip>
                <a:blip r:embed="rId2"/>
              </a:buBlip>
            </a:pPr>
            <a:r>
              <a:rPr lang="es-ES" sz="1600" dirty="0">
                <a:solidFill>
                  <a:srgbClr val="808082"/>
                </a:solidFill>
              </a:rPr>
              <a:t>Información relativa a personal eventual.</a:t>
            </a:r>
          </a:p>
          <a:p>
            <a:pPr algn="just">
              <a:buBlip>
                <a:blip r:embed="rId2"/>
              </a:buBlip>
            </a:pPr>
            <a:r>
              <a:rPr lang="es-ES" sz="1600" dirty="0">
                <a:solidFill>
                  <a:srgbClr val="808082"/>
                </a:solidFill>
              </a:rPr>
              <a:t>Información en materia de retribuciones.</a:t>
            </a:r>
          </a:p>
          <a:p>
            <a:pPr algn="just">
              <a:buBlip>
                <a:blip r:embed="rId2"/>
              </a:buBlip>
            </a:pPr>
            <a:r>
              <a:rPr lang="es-ES" sz="1600" dirty="0">
                <a:solidFill>
                  <a:srgbClr val="808082"/>
                </a:solidFill>
              </a:rPr>
              <a:t>Información en materia normativa.</a:t>
            </a:r>
          </a:p>
          <a:p>
            <a:pPr algn="just">
              <a:buBlip>
                <a:blip r:embed="rId2"/>
              </a:buBlip>
            </a:pPr>
            <a:r>
              <a:rPr lang="es-ES" sz="1600" dirty="0">
                <a:solidFill>
                  <a:srgbClr val="808082"/>
                </a:solidFill>
              </a:rPr>
              <a:t>Información sobre los servicios y procedimientos.</a:t>
            </a:r>
          </a:p>
          <a:p>
            <a:pPr algn="just">
              <a:buBlip>
                <a:blip r:embed="rId2"/>
              </a:buBlip>
            </a:pPr>
            <a:r>
              <a:rPr lang="es-ES" sz="1600" dirty="0">
                <a:solidFill>
                  <a:srgbClr val="808082"/>
                </a:solidFill>
              </a:rPr>
              <a:t>Información económico-financiera.</a:t>
            </a:r>
          </a:p>
          <a:p>
            <a:pPr algn="just">
              <a:buBlip>
                <a:blip r:embed="rId2"/>
              </a:buBlip>
            </a:pPr>
            <a:r>
              <a:rPr lang="es-ES" sz="1600" dirty="0">
                <a:solidFill>
                  <a:srgbClr val="808082"/>
                </a:solidFill>
              </a:rPr>
              <a:t>Información del patrimonio.</a:t>
            </a:r>
          </a:p>
          <a:p>
            <a:pPr algn="just">
              <a:buBlip>
                <a:blip r:embed="rId2"/>
              </a:buBlip>
            </a:pPr>
            <a:r>
              <a:rPr lang="es-ES" sz="1600" dirty="0">
                <a:solidFill>
                  <a:srgbClr val="808082"/>
                </a:solidFill>
              </a:rPr>
              <a:t>Información de la planificación y programación.</a:t>
            </a:r>
          </a:p>
          <a:p>
            <a:pPr algn="just">
              <a:buBlip>
                <a:blip r:embed="rId2"/>
              </a:buBlip>
            </a:pPr>
            <a:r>
              <a:rPr lang="es-ES" sz="1600" dirty="0">
                <a:solidFill>
                  <a:srgbClr val="808082"/>
                </a:solidFill>
              </a:rPr>
              <a:t>Información de los contratos.</a:t>
            </a:r>
          </a:p>
          <a:p>
            <a:pPr algn="just">
              <a:buBlip>
                <a:blip r:embed="rId2"/>
              </a:buBlip>
            </a:pPr>
            <a:r>
              <a:rPr lang="es-ES" sz="1600" dirty="0">
                <a:solidFill>
                  <a:srgbClr val="808082"/>
                </a:solidFill>
              </a:rPr>
              <a:t>Información de los convenios, </a:t>
            </a:r>
            <a:r>
              <a:rPr lang="es-ES" sz="1600" dirty="0">
                <a:solidFill>
                  <a:srgbClr val="FF0000"/>
                </a:solidFill>
              </a:rPr>
              <a:t>encomiendas de gestión y encargos a medios propios.</a:t>
            </a:r>
          </a:p>
          <a:p>
            <a:pPr algn="just">
              <a:buBlip>
                <a:blip r:embed="rId2"/>
              </a:buBlip>
            </a:pPr>
            <a:r>
              <a:rPr lang="es-ES" sz="1600" dirty="0">
                <a:solidFill>
                  <a:srgbClr val="808082"/>
                </a:solidFill>
              </a:rPr>
              <a:t>Información de las ayudas y subvenciones.</a:t>
            </a:r>
          </a:p>
          <a:p>
            <a:pPr algn="just">
              <a:buBlip>
                <a:blip r:embed="rId2"/>
              </a:buBlip>
            </a:pPr>
            <a:r>
              <a:rPr lang="es-ES" sz="1600" dirty="0">
                <a:solidFill>
                  <a:srgbClr val="FF0000"/>
                </a:solidFill>
              </a:rPr>
              <a:t>Información en materia de ordenación del territorio</a:t>
            </a:r>
            <a:r>
              <a:rPr lang="es-ES" sz="1600" dirty="0">
                <a:solidFill>
                  <a:srgbClr val="808082"/>
                </a:solidFill>
              </a:rPr>
              <a:t>.</a:t>
            </a:r>
          </a:p>
          <a:p>
            <a:pPr algn="just">
              <a:buBlip>
                <a:blip r:embed="rId2"/>
              </a:buBlip>
            </a:pPr>
            <a:r>
              <a:rPr lang="es-ES" sz="1600" dirty="0">
                <a:solidFill>
                  <a:srgbClr val="808082"/>
                </a:solidFill>
              </a:rPr>
              <a:t>Información estadística.</a:t>
            </a:r>
          </a:p>
        </p:txBody>
      </p:sp>
      <p:pic>
        <p:nvPicPr>
          <p:cNvPr id="7" name="Marcador de contenido 6"/>
          <p:cNvPicPr>
            <a:picLocks noGrp="1" noChangeAspect="1"/>
          </p:cNvPicPr>
          <p:nvPr>
            <p:ph sz="quarter" idx="4"/>
          </p:nvPr>
        </p:nvPicPr>
        <p:blipFill>
          <a:blip r:embed="rId3"/>
          <a:stretch>
            <a:fillRect/>
          </a:stretch>
        </p:blipFill>
        <p:spPr>
          <a:xfrm>
            <a:off x="5140412" y="1667329"/>
            <a:ext cx="3696211" cy="2763441"/>
          </a:xfrm>
          <a:prstGeom prst="rect">
            <a:avLst/>
          </a:prstGeom>
          <a:ln>
            <a:noFill/>
          </a:ln>
          <a:effectLst>
            <a:softEdge rad="112500"/>
          </a:effec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2902" y="5980670"/>
            <a:ext cx="1613721" cy="584886"/>
          </a:xfrm>
          <a:prstGeom prst="rect">
            <a:avLst/>
          </a:prstGeom>
        </p:spPr>
      </p:pic>
    </p:spTree>
    <p:extLst>
      <p:ext uri="{BB962C8B-B14F-4D97-AF65-F5344CB8AC3E}">
        <p14:creationId xmlns:p14="http://schemas.microsoft.com/office/powerpoint/2010/main" val="1829281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ítulo 8"/>
          <p:cNvSpPr>
            <a:spLocks noGrp="1"/>
          </p:cNvSpPr>
          <p:nvPr>
            <p:ph type="title"/>
          </p:nvPr>
        </p:nvSpPr>
        <p:spPr>
          <a:xfrm>
            <a:off x="2365223" y="305779"/>
            <a:ext cx="3705514" cy="489934"/>
          </a:xfrm>
        </p:spPr>
        <p:txBody>
          <a:bodyPr>
            <a:noAutofit/>
          </a:bodyPr>
          <a:lstStyle/>
          <a:p>
            <a:r>
              <a:rPr lang="es-ES" sz="2400" b="1" dirty="0">
                <a:solidFill>
                  <a:srgbClr val="802434"/>
                </a:solidFill>
                <a:latin typeface="+mn-lt"/>
              </a:rPr>
              <a:t>LA TRANSPARENCIA ACTIVA</a:t>
            </a:r>
            <a:endParaRPr lang="es-ES" sz="2400" b="1" dirty="0">
              <a:latin typeface="+mn-lt"/>
            </a:endParaRPr>
          </a:p>
        </p:txBody>
      </p:sp>
      <p:sp>
        <p:nvSpPr>
          <p:cNvPr id="10" name="Marcador de contenido 9"/>
          <p:cNvSpPr>
            <a:spLocks noGrp="1"/>
          </p:cNvSpPr>
          <p:nvPr>
            <p:ph sz="half" idx="1"/>
          </p:nvPr>
        </p:nvSpPr>
        <p:spPr>
          <a:xfrm>
            <a:off x="139249" y="908513"/>
            <a:ext cx="3969058" cy="1978722"/>
          </a:xfrm>
        </p:spPr>
        <p:txBody>
          <a:bodyPr>
            <a:normAutofit/>
          </a:bodyPr>
          <a:lstStyle/>
          <a:p>
            <a:pPr algn="just">
              <a:buBlip>
                <a:blip r:embed="rId2"/>
              </a:buBlip>
            </a:pPr>
            <a:r>
              <a:rPr lang="es-ES" sz="1800" dirty="0" smtClean="0">
                <a:solidFill>
                  <a:srgbClr val="808082"/>
                </a:solidFill>
              </a:rPr>
              <a:t>La Disposición Adicional duodécima señala que para el cumplimiento de las obligaciones previstas en la Ley las Corporaciones de Derecho público podrán celebrar convenios de colaboración con la Administración de la Comunidad de Madrid.</a:t>
            </a:r>
            <a:endParaRPr lang="es-ES" sz="1800" dirty="0">
              <a:solidFill>
                <a:srgbClr val="808082"/>
              </a:solidFill>
            </a:endParaRPr>
          </a:p>
        </p:txBody>
      </p:sp>
      <p:pic>
        <p:nvPicPr>
          <p:cNvPr id="12" name="Marcador de contenido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468949" y="6292662"/>
            <a:ext cx="1342717" cy="483910"/>
          </a:xfrm>
          <a:prstGeom prst="rect">
            <a:avLst/>
          </a:prstGeom>
        </p:spPr>
      </p:pic>
      <p:sp>
        <p:nvSpPr>
          <p:cNvPr id="2" name="Rectángulo 1"/>
          <p:cNvSpPr/>
          <p:nvPr/>
        </p:nvSpPr>
        <p:spPr>
          <a:xfrm>
            <a:off x="4108307" y="908513"/>
            <a:ext cx="4761024" cy="5513304"/>
          </a:xfrm>
          <a:prstGeom prst="rect">
            <a:avLst/>
          </a:prstGeom>
        </p:spPr>
        <p:txBody>
          <a:bodyPr wrap="square">
            <a:spAutoFit/>
          </a:bodyPr>
          <a:lstStyle/>
          <a:p>
            <a:pPr marL="214313" indent="-214313" algn="just">
              <a:lnSpc>
                <a:spcPct val="90000"/>
              </a:lnSpc>
              <a:spcBef>
                <a:spcPts val="750"/>
              </a:spcBef>
              <a:buBlip>
                <a:blip r:embed="rId2"/>
              </a:buBlip>
            </a:pPr>
            <a:r>
              <a:rPr lang="es-ES" sz="1600" dirty="0">
                <a:solidFill>
                  <a:srgbClr val="808082"/>
                </a:solidFill>
              </a:rPr>
              <a:t>La ampliación de las obligaciones de transparencia activa y la exhaustividad con que se recogen las materias que deben de ser objeto de publicidad en comparación con las disposiciones de la ley estatal es muestra de la clara voluntad del legislador autonómico de limitar la discrecionalidad a las entidades obligadas, y por tanto de las Corporaciones de Derecho Público. Además recogen en buena parte la propia doctrina que ha ido elaborando el propio CTBG y sus análogos autonómicos o/y disposiciones similares de otras leyes autonómicas.</a:t>
            </a:r>
          </a:p>
          <a:p>
            <a:pPr marL="214313" indent="-214313" algn="just">
              <a:lnSpc>
                <a:spcPct val="90000"/>
              </a:lnSpc>
              <a:spcBef>
                <a:spcPts val="750"/>
              </a:spcBef>
              <a:buBlip>
                <a:blip r:embed="rId2"/>
              </a:buBlip>
            </a:pPr>
            <a:r>
              <a:rPr lang="es-ES" sz="1600" dirty="0">
                <a:solidFill>
                  <a:srgbClr val="808082"/>
                </a:solidFill>
              </a:rPr>
              <a:t>Algunos de estos preceptos no les resultan en todo o en parte aplicables a las Corporaciones de Derecho Público, pese a su tenor literal (que se refiere a los sujetos incluidos en el artículo 2) dado que, en primer lugar, solamente están sujetas a la LTCAM en cuanto a sus actuaciones sujetas a Derecho Administrativo y, en segundo lugar, su regulación, organización, funcionamiento y competencias difieren de aquellas a las que se vinculan dichas obligaciones de transparencia activa. En algunas ocasiones se les excluye expresamente de estas obligaciones al limitarse a las AAPP.</a:t>
            </a:r>
          </a:p>
        </p:txBody>
      </p:sp>
      <p:pic>
        <p:nvPicPr>
          <p:cNvPr id="7" name="12 Imagen" descr="23129579-3d-gente-blanca-Hombre-apoyado-en-un-sem-foro-en-verde-Aislados-en-fondo-blanco--Foto-de-archivo.jpg"/>
          <p:cNvPicPr>
            <a:picLocks noChangeAspect="1"/>
          </p:cNvPicPr>
          <p:nvPr/>
        </p:nvPicPr>
        <p:blipFill>
          <a:blip r:embed="rId4" cstate="print"/>
          <a:stretch>
            <a:fillRect/>
          </a:stretch>
        </p:blipFill>
        <p:spPr>
          <a:xfrm>
            <a:off x="1062882" y="3147930"/>
            <a:ext cx="2121791" cy="2831959"/>
          </a:xfrm>
          <a:prstGeom prst="rect">
            <a:avLst/>
          </a:prstGeom>
        </p:spPr>
      </p:pic>
    </p:spTree>
    <p:extLst>
      <p:ext uri="{BB962C8B-B14F-4D97-AF65-F5344CB8AC3E}">
        <p14:creationId xmlns:p14="http://schemas.microsoft.com/office/powerpoint/2010/main" val="23709026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6450227" y="1792231"/>
            <a:ext cx="2467253" cy="1709624"/>
          </a:xfrm>
          <a:prstGeom prst="rect">
            <a:avLst/>
          </a:prstGeom>
        </p:spPr>
      </p:pic>
      <p:sp>
        <p:nvSpPr>
          <p:cNvPr id="9" name="Título 8"/>
          <p:cNvSpPr>
            <a:spLocks noGrp="1"/>
          </p:cNvSpPr>
          <p:nvPr>
            <p:ph type="title"/>
          </p:nvPr>
        </p:nvSpPr>
        <p:spPr>
          <a:xfrm>
            <a:off x="2450758" y="303158"/>
            <a:ext cx="4971533" cy="529439"/>
          </a:xfrm>
        </p:spPr>
        <p:txBody>
          <a:bodyPr>
            <a:noAutofit/>
          </a:bodyPr>
          <a:lstStyle/>
          <a:p>
            <a:r>
              <a:rPr lang="es-ES" sz="2800" b="1" dirty="0">
                <a:solidFill>
                  <a:srgbClr val="802434"/>
                </a:solidFill>
                <a:latin typeface="+mn-lt"/>
              </a:rPr>
              <a:t>LA TRANSPARENCIA ACTIVA</a:t>
            </a:r>
            <a:endParaRPr lang="es-ES" sz="2800" b="1" dirty="0">
              <a:latin typeface="+mn-lt"/>
            </a:endParaRPr>
          </a:p>
        </p:txBody>
      </p:sp>
      <p:sp>
        <p:nvSpPr>
          <p:cNvPr id="10" name="Marcador de contenido 9"/>
          <p:cNvSpPr>
            <a:spLocks noGrp="1"/>
          </p:cNvSpPr>
          <p:nvPr>
            <p:ph sz="half" idx="1"/>
          </p:nvPr>
        </p:nvSpPr>
        <p:spPr>
          <a:xfrm>
            <a:off x="119432" y="1488853"/>
            <a:ext cx="6800351" cy="3940201"/>
          </a:xfrm>
        </p:spPr>
        <p:txBody>
          <a:bodyPr>
            <a:noAutofit/>
          </a:bodyPr>
          <a:lstStyle/>
          <a:p>
            <a:pPr algn="just">
              <a:buBlip>
                <a:blip r:embed="rId3"/>
              </a:buBlip>
            </a:pPr>
            <a:r>
              <a:rPr lang="es-ES" sz="2000" dirty="0">
                <a:solidFill>
                  <a:srgbClr val="808082"/>
                </a:solidFill>
              </a:rPr>
              <a:t>Información institucional y organizativa (incluida la relativa a altos cargos y personal directivo y eventual, y retribuciones). Se contienen en el art. 10 a 15. (Por ej. Agendas, actas, organigrama, competencias, perfil profesional, etc.) </a:t>
            </a:r>
          </a:p>
          <a:p>
            <a:pPr marL="0" indent="0" algn="just">
              <a:buNone/>
            </a:pPr>
            <a:endParaRPr lang="es-ES" sz="2000" dirty="0">
              <a:solidFill>
                <a:srgbClr val="808082"/>
              </a:solidFill>
            </a:endParaRPr>
          </a:p>
          <a:p>
            <a:pPr algn="just">
              <a:buBlip>
                <a:blip r:embed="rId3"/>
              </a:buBlip>
            </a:pPr>
            <a:r>
              <a:rPr lang="es-ES" sz="2000" dirty="0">
                <a:solidFill>
                  <a:srgbClr val="808082"/>
                </a:solidFill>
              </a:rPr>
              <a:t>Información en materia normativa, sobre servicios y procedimientos y sobre planificación y programación. Arts.16,17 y 20. </a:t>
            </a:r>
          </a:p>
          <a:p>
            <a:pPr marL="0" indent="0" algn="just">
              <a:buNone/>
            </a:pPr>
            <a:endParaRPr lang="es-ES" sz="2000" dirty="0">
              <a:solidFill>
                <a:srgbClr val="808082"/>
              </a:solidFill>
            </a:endParaRPr>
          </a:p>
          <a:p>
            <a:pPr algn="just">
              <a:buBlip>
                <a:blip r:embed="rId3"/>
              </a:buBlip>
            </a:pPr>
            <a:r>
              <a:rPr lang="es-ES" sz="2000" dirty="0">
                <a:solidFill>
                  <a:srgbClr val="808082"/>
                </a:solidFill>
              </a:rPr>
              <a:t>Información económico-financiera, englobando lo referente a ingresos y gastos, endeudamiento, presupuestos, etc. (art.18) información del patrimonio (art.19) (art.21) información de los contratos en general (art.22) información de los convenios, información de las ayudas y subvenciones (art.25)</a:t>
            </a:r>
          </a:p>
        </p:txBody>
      </p:sp>
      <p:pic>
        <p:nvPicPr>
          <p:cNvPr id="12" name="Marcador de contenido 11"/>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389927" y="6096320"/>
            <a:ext cx="1527553" cy="551616"/>
          </a:xfrm>
          <a:prstGeom prst="rect">
            <a:avLst/>
          </a:prstGeom>
        </p:spPr>
      </p:pic>
    </p:spTree>
    <p:extLst>
      <p:ext uri="{BB962C8B-B14F-4D97-AF65-F5344CB8AC3E}">
        <p14:creationId xmlns:p14="http://schemas.microsoft.com/office/powerpoint/2010/main" val="97406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1214</TotalTime>
  <Words>3383</Words>
  <Application>Microsoft Office PowerPoint</Application>
  <PresentationFormat>Presentación en pantalla (4:3)</PresentationFormat>
  <Paragraphs>197</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Calibri Light</vt:lpstr>
      <vt:lpstr>Helvetica Light</vt:lpstr>
      <vt:lpstr>Verdana</vt:lpstr>
      <vt:lpstr>Tema de Office</vt:lpstr>
      <vt:lpstr>Formación:  Las Corporaciones de Derecho Público y la nueva ley de Transparencia LEY 10/2019, de 10 de abril, de Transparencia y de Participación de la Comunidad de Madrid.     6 de febrero de 2020 </vt:lpstr>
      <vt:lpstr>CARACTERÍSTICAS DE LA LEY 19/2013 DE 9 DE ABRIL DE TRANSPARENCIA, DERECHO DE ACCESO A LA INFORMACIÓN PÚBLICA Y BUEN GOBIERNO</vt:lpstr>
      <vt:lpstr>TRANSPARENCIA Y CORPORACIONES DE DERECHO PÚBLICO</vt:lpstr>
      <vt:lpstr>OBLIGACIONES EXISTENTES HASTA AHORA: LA TRANSPARENCIA ACTIVA Y LA TRANSPARENCIA PASIVA</vt:lpstr>
      <vt:lpstr>LEY 10/2019 DE 10 DE ABRIL: PRINCIPIOS Art.6</vt:lpstr>
      <vt:lpstr>LEY 10/2019 DE 10 DE ABRIL OBLIGACIONES GENERALES TRANSPARENCIA ACTIVA (ART.8)</vt:lpstr>
      <vt:lpstr>TRANSPARENCIA ACTIVA </vt:lpstr>
      <vt:lpstr>LA TRANSPARENCIA ACTIVA</vt:lpstr>
      <vt:lpstr>LA TRANSPARENCIA ACTIVA</vt:lpstr>
      <vt:lpstr>LA TRANSPARENCIA PASIVA: LOS DERECHOS DEL SOLICITANTE </vt:lpstr>
      <vt:lpstr>LA TRANSPARENCIA PASIVA</vt:lpstr>
      <vt:lpstr>RÉGIMEN SANCIONADOR</vt:lpstr>
      <vt:lpstr>RÉGIMEN SANCIONADOR</vt:lpstr>
      <vt:lpstr>RÉGIMEN SANCIONADOR</vt:lpstr>
      <vt:lpstr>RÉGIMEN SANCIONADOR</vt:lpstr>
      <vt:lpstr>RESPONSABILIDAD</vt:lpstr>
      <vt:lpstr>RÉGIMEN SANCIONADOR</vt:lpstr>
      <vt:lpstr>RÉGIMEN SANCIONADOR</vt:lpstr>
      <vt:lpstr>RÉGIMEN SANCIONADOR</vt:lpstr>
      <vt:lpstr>Reclamantes de ámbito estatal en el año 2018  Particulares (personas físicas)  46,62% Particulares (personas jurídicas) 4,64% Sociedad civil organizada 9,27% Organizaciones sindicales 11,66% Profesionales medios de comunicación  27,28% Partidos políticos  0,53% Más del 70% son por silencio administrativo. Resto: disconformidad con contenido o con causas de inadmisión</vt:lpstr>
      <vt:lpstr> Transparencia pasiva: reforzar las unidades internas para asegurar que las solicitudes se atienden en plazo (20 días) y están correctamente motivadas, y que la información que se facilita es completa y correcta   </vt:lpstr>
      <vt:lpstr>Cuanto más te observo, mejor te comportas (Jeremy Bentham)  La luz del sol es el mejor desinfectante (Louis Brandeis)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Despacho de abogados multidisciplinar</dc:title>
  <dc:creator>Silvia Uribe</dc:creator>
  <cp:lastModifiedBy>Silvia Uribe</cp:lastModifiedBy>
  <cp:revision>152</cp:revision>
  <cp:lastPrinted>2020-02-05T15:49:57Z</cp:lastPrinted>
  <dcterms:created xsi:type="dcterms:W3CDTF">2019-12-05T10:11:08Z</dcterms:created>
  <dcterms:modified xsi:type="dcterms:W3CDTF">2020-02-05T18:50:50Z</dcterms:modified>
</cp:coreProperties>
</file>