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1" r:id="rId3"/>
    <p:sldId id="292" r:id="rId4"/>
    <p:sldId id="293" r:id="rId5"/>
    <p:sldId id="295" r:id="rId6"/>
    <p:sldId id="297" r:id="rId7"/>
    <p:sldId id="296" r:id="rId8"/>
    <p:sldId id="298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276" r:id="rId26"/>
  </p:sldIdLst>
  <p:sldSz cx="9144000" cy="6858000" type="screen4x3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2434"/>
    <a:srgbClr val="808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75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33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50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71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91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96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4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40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20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48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57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45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0816E-59D2-4DF8-BBC9-8AE1A9CC12E6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56F48-C0F1-4270-A9F4-577474755C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25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jp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hlopez@gclegal.es" TargetMode="External"/><Relationship Id="rId2" Type="http://schemas.openxmlformats.org/officeDocument/2006/relationships/hyperlink" Target="mailto:psm@msad.pt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43189" y="3385142"/>
            <a:ext cx="7326616" cy="2669295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rgbClr val="802434"/>
                </a:solidFill>
                <a:latin typeface="+mn-lt"/>
              </a:rPr>
              <a:t>I JORNADA SOBRE FISCALIDAD Y DEPORTE</a:t>
            </a:r>
            <a:br>
              <a:rPr lang="es-ES" sz="2800" b="1" dirty="0" smtClean="0">
                <a:solidFill>
                  <a:srgbClr val="802434"/>
                </a:solidFill>
                <a:latin typeface="+mn-lt"/>
              </a:rPr>
            </a:br>
            <a:r>
              <a:rPr lang="es-ES" sz="2800" b="1" dirty="0">
                <a:solidFill>
                  <a:srgbClr val="802434"/>
                </a:solidFill>
                <a:latin typeface="+mn-lt"/>
              </a:rPr>
              <a:t/>
            </a:r>
            <a:br>
              <a:rPr lang="es-ES" sz="2800" b="1" dirty="0">
                <a:solidFill>
                  <a:srgbClr val="802434"/>
                </a:solidFill>
                <a:latin typeface="+mn-lt"/>
              </a:rPr>
            </a:br>
            <a:r>
              <a:rPr lang="es-ES" sz="2400" b="1" dirty="0" smtClean="0">
                <a:solidFill>
                  <a:srgbClr val="802434"/>
                </a:solidFill>
                <a:latin typeface="+mn-lt"/>
              </a:rPr>
              <a:t>Pedro Sousa Machado</a:t>
            </a:r>
            <a:br>
              <a:rPr lang="es-ES" sz="2400" b="1" dirty="0" smtClean="0">
                <a:solidFill>
                  <a:srgbClr val="802434"/>
                </a:solidFill>
                <a:latin typeface="+mn-lt"/>
              </a:rPr>
            </a:br>
            <a:r>
              <a:rPr lang="es-ES" sz="2400" b="1" dirty="0" smtClean="0">
                <a:solidFill>
                  <a:srgbClr val="802434"/>
                </a:solidFill>
                <a:latin typeface="+mn-lt"/>
              </a:rPr>
              <a:t>Hugo López </a:t>
            </a:r>
            <a:r>
              <a:rPr lang="es-ES" sz="2400" b="1" dirty="0" err="1" smtClean="0">
                <a:solidFill>
                  <a:srgbClr val="802434"/>
                </a:solidFill>
                <a:latin typeface="+mn-lt"/>
              </a:rPr>
              <a:t>López</a:t>
            </a:r>
            <a:r>
              <a:rPr lang="es-ES" sz="2400" b="1" dirty="0">
                <a:solidFill>
                  <a:srgbClr val="802434"/>
                </a:solidFill>
                <a:latin typeface="+mn-lt"/>
              </a:rPr>
              <a:t/>
            </a:r>
            <a:br>
              <a:rPr lang="es-ES" sz="2400" b="1" dirty="0">
                <a:solidFill>
                  <a:srgbClr val="802434"/>
                </a:solidFill>
                <a:latin typeface="+mn-lt"/>
              </a:rPr>
            </a:br>
            <a:r>
              <a:rPr lang="es-ES" sz="1800" b="1" dirty="0">
                <a:solidFill>
                  <a:srgbClr val="802434"/>
                </a:solidFill>
                <a:latin typeface="+mn-lt"/>
              </a:rPr>
              <a:t/>
            </a:r>
            <a:br>
              <a:rPr lang="es-ES" sz="1800" b="1" dirty="0">
                <a:solidFill>
                  <a:srgbClr val="802434"/>
                </a:solidFill>
                <a:latin typeface="+mn-lt"/>
              </a:rPr>
            </a:br>
            <a:r>
              <a:rPr lang="es-ES" sz="1800" b="1" dirty="0" smtClean="0">
                <a:solidFill>
                  <a:srgbClr val="802434"/>
                </a:solidFill>
                <a:latin typeface="+mn-lt"/>
              </a:rPr>
              <a:t>10 </a:t>
            </a:r>
            <a:r>
              <a:rPr lang="es-ES" sz="1800" b="1" dirty="0">
                <a:solidFill>
                  <a:srgbClr val="802434"/>
                </a:solidFill>
                <a:latin typeface="+mn-lt"/>
              </a:rPr>
              <a:t>de </a:t>
            </a:r>
            <a:r>
              <a:rPr lang="es-ES" sz="1800" b="1" dirty="0" smtClean="0">
                <a:solidFill>
                  <a:srgbClr val="802434"/>
                </a:solidFill>
                <a:latin typeface="+mn-lt"/>
              </a:rPr>
              <a:t>marzo </a:t>
            </a:r>
            <a:r>
              <a:rPr lang="es-ES" sz="1800" b="1" dirty="0">
                <a:solidFill>
                  <a:srgbClr val="802434"/>
                </a:solidFill>
                <a:latin typeface="+mn-lt"/>
              </a:rPr>
              <a:t>de 2020 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79" y="774765"/>
            <a:ext cx="7202126" cy="2610377"/>
          </a:xfrm>
        </p:spPr>
      </p:pic>
    </p:spTree>
    <p:extLst>
      <p:ext uri="{BB962C8B-B14F-4D97-AF65-F5344CB8AC3E}">
        <p14:creationId xmlns:p14="http://schemas.microsoft.com/office/powerpoint/2010/main" val="24874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-12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101" y="314118"/>
            <a:ext cx="2003721" cy="590638"/>
          </a:xfrm>
          <a:prstGeom prst="rect">
            <a:avLst/>
          </a:prstGeom>
        </p:spPr>
      </p:pic>
      <p:sp>
        <p:nvSpPr>
          <p:cNvPr id="7" name="CaixaDeTexto 9">
            <a:extLst>
              <a:ext uri="{FF2B5EF4-FFF2-40B4-BE49-F238E27FC236}">
                <a16:creationId xmlns="" xmlns:a16="http://schemas.microsoft.com/office/drawing/2014/main" id="{8AAB8B0B-C025-45E6-B487-AC28B9594062}"/>
              </a:ext>
            </a:extLst>
          </p:cNvPr>
          <p:cNvSpPr txBox="1"/>
          <p:nvPr/>
        </p:nvSpPr>
        <p:spPr>
          <a:xfrm>
            <a:off x="887735" y="1790006"/>
            <a:ext cx="7009777" cy="11426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0" numCol="1" spcCol="38100" rtlCol="0" anchor="t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Tributación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mundial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Tributación</a:t>
            </a:r>
            <a:r>
              <a:rPr lang="en-US" sz="2400" dirty="0" smtClean="0">
                <a:latin typeface="BentonModDisp Regular"/>
                <a:cs typeface="BentonModDisp Regular"/>
              </a:rPr>
              <a:t> 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escala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progresiva</a:t>
            </a:r>
            <a:r>
              <a:rPr lang="en-US" sz="2400" dirty="0" smtClean="0">
                <a:latin typeface="BentonModDisp Regular"/>
                <a:cs typeface="BentonModDisp Regular"/>
              </a:rPr>
              <a:t> (14,50% – 48%)</a:t>
            </a:r>
            <a:endParaRPr lang="en-US" sz="2400" dirty="0">
              <a:latin typeface="BentonModDisp Regular"/>
              <a:cs typeface="BentonModDisp Regular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46D7C885-C1C8-4F7F-86B1-9D91CA2566EA}"/>
              </a:ext>
            </a:extLst>
          </p:cNvPr>
          <p:cNvSpPr/>
          <p:nvPr/>
        </p:nvSpPr>
        <p:spPr>
          <a:xfrm>
            <a:off x="832856" y="1128409"/>
            <a:ext cx="6340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Residente fiscal </a:t>
            </a:r>
            <a:r>
              <a:rPr lang="pt-PT" sz="2800" b="1" cap="all" dirty="0" smtClean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en </a:t>
            </a:r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portugal</a:t>
            </a:r>
          </a:p>
        </p:txBody>
      </p:sp>
      <p:sp>
        <p:nvSpPr>
          <p:cNvPr id="10" name="Marcador de Posição do Rodapé 5">
            <a:extLst>
              <a:ext uri="{FF2B5EF4-FFF2-40B4-BE49-F238E27FC236}">
                <a16:creationId xmlns="" xmlns:a16="http://schemas.microsoft.com/office/drawing/2014/main" id="{45C957C9-EA3C-4812-AD10-8A9294D2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6617970"/>
            <a:ext cx="9143349" cy="240030"/>
          </a:xfrm>
        </p:spPr>
        <p:txBody>
          <a:bodyPr/>
          <a:lstStyle/>
          <a:p>
            <a:r>
              <a:rPr lang="en-US" sz="675" dirty="0"/>
              <a:t>© </a:t>
            </a:r>
            <a:r>
              <a:rPr lang="en-US" sz="675" dirty="0" err="1"/>
              <a:t>MSAd</a:t>
            </a:r>
            <a:r>
              <a:rPr lang="en-US" sz="675" dirty="0"/>
              <a:t> 2019 oct 29																							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84891"/>
              </p:ext>
            </p:extLst>
          </p:nvPr>
        </p:nvGraphicFramePr>
        <p:xfrm>
          <a:off x="1469121" y="3174377"/>
          <a:ext cx="5847006" cy="3101972"/>
        </p:xfrm>
        <a:graphic>
          <a:graphicData uri="http://schemas.openxmlformats.org/drawingml/2006/table">
            <a:tbl>
              <a:tblPr/>
              <a:tblGrid>
                <a:gridCol w="1949002"/>
                <a:gridCol w="1949002"/>
                <a:gridCol w="1949002"/>
              </a:tblGrid>
              <a:tr h="418629"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1" dirty="0" err="1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Rendimento</a:t>
                      </a:r>
                      <a:r>
                        <a:rPr lang="es-ES" sz="800" b="1" dirty="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 </a:t>
                      </a:r>
                      <a:r>
                        <a:rPr lang="es-ES" sz="800" b="1" dirty="0" err="1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coletável</a:t>
                      </a:r>
                      <a:r>
                        <a:rPr lang="es-ES" sz="800" b="1" dirty="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 (€)</a:t>
                      </a:r>
                    </a:p>
                  </a:txBody>
                  <a:tcPr marL="57190" marR="57190" marT="85785" marB="8578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800" b="1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Taxas Normal (A) (%)</a:t>
                      </a:r>
                    </a:p>
                  </a:txBody>
                  <a:tcPr marL="57190" marR="57190" marT="85785" marB="8578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800" b="1" dirty="0" err="1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Taxa</a:t>
                      </a:r>
                      <a:r>
                        <a:rPr lang="es-ES" sz="800" b="1" dirty="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 </a:t>
                      </a:r>
                      <a:r>
                        <a:rPr lang="es-ES" sz="800" b="1" dirty="0" err="1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Média</a:t>
                      </a:r>
                      <a:r>
                        <a:rPr lang="es-ES" sz="800" b="1" dirty="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 (B) (%)</a:t>
                      </a:r>
                    </a:p>
                  </a:txBody>
                  <a:tcPr marL="57190" marR="57190" marT="85785" marB="8578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099">
                <a:tc>
                  <a:txBody>
                    <a:bodyPr/>
                    <a:lstStyle/>
                    <a:p>
                      <a:pPr fontAlgn="base"/>
                      <a:r>
                        <a:rPr lang="es-ES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Até 7.091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s-ES" sz="800" dirty="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14,50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s-ES" sz="800" dirty="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14,500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18629">
                <a:tc>
                  <a:txBody>
                    <a:bodyPr/>
                    <a:lstStyle/>
                    <a:p>
                      <a:pPr fontAlgn="base"/>
                      <a:r>
                        <a:rPr lang="pt-BR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De mais de 7.091 até 10.700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s-ES" sz="800" dirty="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23,00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s-ES" sz="800" dirty="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17,367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8629">
                <a:tc>
                  <a:txBody>
                    <a:bodyPr/>
                    <a:lstStyle/>
                    <a:p>
                      <a:pPr fontAlgn="base"/>
                      <a:r>
                        <a:rPr lang="pt-BR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De mais de 10.700 até 20.261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s-ES" sz="800" dirty="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28,50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s-ES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22,621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18629">
                <a:tc>
                  <a:txBody>
                    <a:bodyPr/>
                    <a:lstStyle/>
                    <a:p>
                      <a:pPr fontAlgn="base"/>
                      <a:r>
                        <a:rPr lang="pt-BR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De mais de 20.261 até 25.000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s-ES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35,00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s-ES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24,967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8629">
                <a:tc>
                  <a:txBody>
                    <a:bodyPr/>
                    <a:lstStyle/>
                    <a:p>
                      <a:pPr fontAlgn="t"/>
                      <a:r>
                        <a:rPr lang="pt-BR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De mais de 25.000 até 36.856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37,00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28,838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18629">
                <a:tc>
                  <a:txBody>
                    <a:bodyPr/>
                    <a:lstStyle/>
                    <a:p>
                      <a:pPr fontAlgn="t"/>
                      <a:r>
                        <a:rPr lang="pt-BR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De mais de 36.856 até 80.640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45,00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37,613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099">
                <a:tc>
                  <a:txBody>
                    <a:bodyPr/>
                    <a:lstStyle/>
                    <a:p>
                      <a:pPr fontAlgn="base"/>
                      <a:r>
                        <a:rPr lang="es-ES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Superior a 80.640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s-ES" sz="80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48,00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s-ES" sz="800" dirty="0">
                          <a:solidFill>
                            <a:srgbClr val="404041"/>
                          </a:solidFill>
                          <a:effectLst/>
                          <a:latin typeface="PwC Helvetica Neue"/>
                        </a:rPr>
                        <a:t>–</a:t>
                      </a:r>
                    </a:p>
                  </a:txBody>
                  <a:tcPr marL="57190" marR="57190" marT="85785" marB="857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4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-12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332" y="483366"/>
            <a:ext cx="2675540" cy="788670"/>
          </a:xfrm>
          <a:prstGeom prst="rect">
            <a:avLst/>
          </a:prstGeom>
        </p:spPr>
      </p:pic>
      <p:sp>
        <p:nvSpPr>
          <p:cNvPr id="7" name="CaixaDeTexto 9">
            <a:extLst>
              <a:ext uri="{FF2B5EF4-FFF2-40B4-BE49-F238E27FC236}">
                <a16:creationId xmlns="" xmlns:a16="http://schemas.microsoft.com/office/drawing/2014/main" id="{8AAB8B0B-C025-45E6-B487-AC28B9594062}"/>
              </a:ext>
            </a:extLst>
          </p:cNvPr>
          <p:cNvSpPr txBox="1"/>
          <p:nvPr/>
        </p:nvSpPr>
        <p:spPr>
          <a:xfrm>
            <a:off x="1065851" y="2847673"/>
            <a:ext cx="7067222" cy="20967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0" numCol="1" spcCol="38100" rtlCol="0" anchor="t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Innovación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smtClean="0">
                <a:latin typeface="BentonModDisp Regular"/>
                <a:cs typeface="BentonModDisp Regular"/>
              </a:rPr>
              <a:t>legal,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vigor 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partir</a:t>
            </a:r>
            <a:r>
              <a:rPr lang="en-US" sz="2400" dirty="0" smtClean="0">
                <a:latin typeface="BentonModDisp Regular"/>
                <a:cs typeface="BentonModDisp Regular"/>
              </a:rPr>
              <a:t> del 1 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enero</a:t>
            </a:r>
            <a:r>
              <a:rPr lang="en-US" sz="2400" dirty="0" smtClean="0">
                <a:latin typeface="BentonModDisp Regular"/>
                <a:cs typeface="BentonModDisp Regular"/>
              </a:rPr>
              <a:t> de 2015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Posibilidad</a:t>
            </a:r>
            <a:r>
              <a:rPr lang="en-US" sz="2400" dirty="0" smtClean="0">
                <a:latin typeface="BentonModDisp Regular"/>
                <a:cs typeface="BentonModDisp Regular"/>
              </a:rPr>
              <a:t> 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ser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residente</a:t>
            </a:r>
            <a:r>
              <a:rPr lang="en-US" sz="2400" dirty="0" smtClean="0">
                <a:latin typeface="BentonModDisp Regular"/>
                <a:cs typeface="BentonModDisp Regular"/>
              </a:rPr>
              <a:t> y no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residente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el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mismo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año</a:t>
            </a:r>
            <a:r>
              <a:rPr lang="en-US" sz="2400" dirty="0" smtClean="0">
                <a:latin typeface="BentonModDisp Regular"/>
                <a:cs typeface="BentonModDisp Regular"/>
              </a:rPr>
              <a:t> fiscal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US" sz="1400" dirty="0">
              <a:latin typeface="BentonModDisp Regular"/>
              <a:cs typeface="BentonModDisp Regular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46D7C885-C1C8-4F7F-86B1-9D91CA2566EA}"/>
              </a:ext>
            </a:extLst>
          </p:cNvPr>
          <p:cNvSpPr/>
          <p:nvPr/>
        </p:nvSpPr>
        <p:spPr>
          <a:xfrm>
            <a:off x="524501" y="1704024"/>
            <a:ext cx="8149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cap="all" dirty="0" smtClean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residEncia </a:t>
            </a:r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fiscal parcial </a:t>
            </a:r>
            <a:r>
              <a:rPr lang="pt-PT" sz="2800" b="1" cap="all" dirty="0" smtClean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en </a:t>
            </a:r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portugal</a:t>
            </a:r>
          </a:p>
        </p:txBody>
      </p:sp>
      <p:sp>
        <p:nvSpPr>
          <p:cNvPr id="10" name="Marcador de Posição do Rodapé 5">
            <a:extLst>
              <a:ext uri="{FF2B5EF4-FFF2-40B4-BE49-F238E27FC236}">
                <a16:creationId xmlns="" xmlns:a16="http://schemas.microsoft.com/office/drawing/2014/main" id="{45C957C9-EA3C-4812-AD10-8A9294D2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" y="6617970"/>
            <a:ext cx="9143349" cy="240030"/>
          </a:xfrm>
        </p:spPr>
        <p:txBody>
          <a:bodyPr/>
          <a:lstStyle/>
          <a:p>
            <a:r>
              <a:rPr lang="en-US" sz="675" dirty="0"/>
              <a:t>© </a:t>
            </a:r>
            <a:r>
              <a:rPr lang="en-US" sz="675" dirty="0" err="1"/>
              <a:t>MSAd</a:t>
            </a:r>
            <a:r>
              <a:rPr lang="en-US" sz="675" dirty="0"/>
              <a:t> 2019 oct 29							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2213651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-12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850" y="335754"/>
            <a:ext cx="2438135" cy="718690"/>
          </a:xfrm>
          <a:prstGeom prst="rect">
            <a:avLst/>
          </a:prstGeom>
        </p:spPr>
      </p:pic>
      <p:sp>
        <p:nvSpPr>
          <p:cNvPr id="7" name="CaixaDeTexto 9">
            <a:extLst>
              <a:ext uri="{FF2B5EF4-FFF2-40B4-BE49-F238E27FC236}">
                <a16:creationId xmlns="" xmlns:a16="http://schemas.microsoft.com/office/drawing/2014/main" id="{8AAB8B0B-C025-45E6-B487-AC28B9594062}"/>
              </a:ext>
            </a:extLst>
          </p:cNvPr>
          <p:cNvSpPr txBox="1"/>
          <p:nvPr/>
        </p:nvSpPr>
        <p:spPr>
          <a:xfrm>
            <a:off x="1080000" y="2901244"/>
            <a:ext cx="7289643" cy="24352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0" numCol="1" spcCol="38100" rtlCol="0" anchor="t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BentonModDisp Regular"/>
                <a:cs typeface="BentonModDisp Regular"/>
              </a:rPr>
              <a:t>Falta de </a:t>
            </a:r>
            <a:r>
              <a:rPr lang="en-US" sz="2800" dirty="0" err="1" smtClean="0">
                <a:latin typeface="BentonModDisp Regular"/>
                <a:cs typeface="BentonModDisp Regular"/>
              </a:rPr>
              <a:t>cumplimiento</a:t>
            </a:r>
            <a:r>
              <a:rPr lang="en-US" sz="2800" dirty="0" smtClean="0">
                <a:latin typeface="BentonModDisp Regular"/>
                <a:cs typeface="BentonModDisp Regular"/>
              </a:rPr>
              <a:t> de </a:t>
            </a:r>
            <a:r>
              <a:rPr lang="en-US" sz="2800" dirty="0" err="1" smtClean="0">
                <a:latin typeface="BentonModDisp Regular"/>
                <a:cs typeface="BentonModDisp Regular"/>
              </a:rPr>
              <a:t>los</a:t>
            </a:r>
            <a:r>
              <a:rPr lang="en-US" sz="2800" dirty="0" smtClean="0">
                <a:latin typeface="BentonModDisp Regular"/>
                <a:cs typeface="BentonModDisp Regular"/>
              </a:rPr>
              <a:t> </a:t>
            </a:r>
            <a:r>
              <a:rPr lang="en-US" sz="2800" dirty="0" err="1" smtClean="0">
                <a:latin typeface="BentonModDisp Regular"/>
                <a:cs typeface="BentonModDisp Regular"/>
              </a:rPr>
              <a:t>requisitos</a:t>
            </a:r>
            <a:r>
              <a:rPr lang="en-US" sz="2800" dirty="0" smtClean="0">
                <a:latin typeface="BentonModDisp Regular"/>
                <a:cs typeface="BentonModDisp Regular"/>
              </a:rPr>
              <a:t> </a:t>
            </a:r>
            <a:r>
              <a:rPr lang="en-US" sz="2800" dirty="0" err="1" smtClean="0">
                <a:latin typeface="BentonModDisp Regular"/>
                <a:cs typeface="BentonModDisp Regular"/>
              </a:rPr>
              <a:t>legales</a:t>
            </a:r>
            <a:endParaRPr lang="en-US" sz="28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endParaRPr lang="en-US" sz="28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BentonModDisp Regular"/>
                <a:cs typeface="BentonModDisp Regular"/>
              </a:rPr>
              <a:t>Tributación</a:t>
            </a:r>
            <a:r>
              <a:rPr lang="en-US" sz="2800" dirty="0" smtClean="0">
                <a:latin typeface="BentonModDisp Regular"/>
                <a:cs typeface="BentonModDisp Regular"/>
              </a:rPr>
              <a:t> a </a:t>
            </a:r>
            <a:r>
              <a:rPr lang="en-US" sz="2800" dirty="0" err="1" smtClean="0">
                <a:latin typeface="BentonModDisp Regular"/>
                <a:cs typeface="BentonModDisp Regular"/>
              </a:rPr>
              <a:t>tipos</a:t>
            </a:r>
            <a:r>
              <a:rPr lang="en-US" sz="2800" dirty="0" smtClean="0">
                <a:latin typeface="BentonModDisp Regular"/>
                <a:cs typeface="BentonModDisp Regular"/>
              </a:rPr>
              <a:t> </a:t>
            </a:r>
            <a:r>
              <a:rPr lang="en-US" sz="2800" dirty="0" err="1" smtClean="0">
                <a:latin typeface="BentonModDisp Regular"/>
                <a:cs typeface="BentonModDisp Regular"/>
              </a:rPr>
              <a:t>porcentuales</a:t>
            </a:r>
            <a:r>
              <a:rPr lang="en-US" sz="2800" dirty="0" smtClean="0">
                <a:latin typeface="BentonModDisp Regular"/>
                <a:cs typeface="BentonModDisp Regular"/>
              </a:rPr>
              <a:t> y con </a:t>
            </a:r>
            <a:r>
              <a:rPr lang="en-US" sz="2800" dirty="0" err="1" smtClean="0">
                <a:latin typeface="BentonModDisp Regular"/>
                <a:cs typeface="BentonModDisp Regular"/>
              </a:rPr>
              <a:t>retención</a:t>
            </a:r>
            <a:r>
              <a:rPr lang="en-US" sz="2800" dirty="0" smtClean="0">
                <a:latin typeface="BentonModDisp Regular"/>
                <a:cs typeface="BentonModDisp Regular"/>
              </a:rPr>
              <a:t> </a:t>
            </a:r>
            <a:r>
              <a:rPr lang="en-US" sz="2800" dirty="0" err="1" smtClean="0">
                <a:latin typeface="BentonModDisp Regular"/>
                <a:cs typeface="BentonModDisp Regular"/>
              </a:rPr>
              <a:t>liberatoria</a:t>
            </a:r>
            <a:endParaRPr lang="en-US" sz="2800" dirty="0">
              <a:latin typeface="BentonModDisp Regular"/>
              <a:cs typeface="BentonModDisp Regular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US" sz="1600" dirty="0">
              <a:latin typeface="BentonModDisp Regular"/>
              <a:cs typeface="BentonModDisp Regular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46D7C885-C1C8-4F7F-86B1-9D91CA2566EA}"/>
              </a:ext>
            </a:extLst>
          </p:cNvPr>
          <p:cNvSpPr/>
          <p:nvPr/>
        </p:nvSpPr>
        <p:spPr>
          <a:xfrm>
            <a:off x="1080000" y="1882935"/>
            <a:ext cx="4419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cap="all" dirty="0" smtClean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No residencia </a:t>
            </a:r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fiscal</a:t>
            </a:r>
          </a:p>
        </p:txBody>
      </p:sp>
      <p:sp>
        <p:nvSpPr>
          <p:cNvPr id="10" name="Marcador de Posição do Rodapé 5">
            <a:extLst>
              <a:ext uri="{FF2B5EF4-FFF2-40B4-BE49-F238E27FC236}">
                <a16:creationId xmlns="" xmlns:a16="http://schemas.microsoft.com/office/drawing/2014/main" id="{45C957C9-EA3C-4812-AD10-8A9294D2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17970"/>
            <a:ext cx="9143349" cy="240030"/>
          </a:xfrm>
        </p:spPr>
        <p:txBody>
          <a:bodyPr/>
          <a:lstStyle/>
          <a:p>
            <a:r>
              <a:rPr lang="en-US" sz="675" dirty="0"/>
              <a:t>© </a:t>
            </a:r>
            <a:r>
              <a:rPr lang="en-US" sz="675" dirty="0" err="1"/>
              <a:t>MSAd</a:t>
            </a:r>
            <a:r>
              <a:rPr lang="en-US" sz="675" dirty="0"/>
              <a:t> 2019 oct 29							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81620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-12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57" y="172480"/>
            <a:ext cx="2013907" cy="593640"/>
          </a:xfrm>
          <a:prstGeom prst="rect">
            <a:avLst/>
          </a:prstGeom>
        </p:spPr>
      </p:pic>
      <p:sp>
        <p:nvSpPr>
          <p:cNvPr id="7" name="CaixaDeTexto 9">
            <a:extLst>
              <a:ext uri="{FF2B5EF4-FFF2-40B4-BE49-F238E27FC236}">
                <a16:creationId xmlns="" xmlns:a16="http://schemas.microsoft.com/office/drawing/2014/main" id="{8AAB8B0B-C025-45E6-B487-AC28B9594062}"/>
              </a:ext>
            </a:extLst>
          </p:cNvPr>
          <p:cNvSpPr txBox="1"/>
          <p:nvPr/>
        </p:nvSpPr>
        <p:spPr>
          <a:xfrm>
            <a:off x="687955" y="1934876"/>
            <a:ext cx="7871160" cy="43127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0" numCol="1" spcCol="38100" rtlCol="0" anchor="t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entonModDisp Regular"/>
                <a:cs typeface="BentonModDisp Regular"/>
              </a:rPr>
              <a:t>No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puede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haber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sido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residente</a:t>
            </a:r>
            <a:r>
              <a:rPr lang="en-US" sz="2400" dirty="0" smtClean="0">
                <a:latin typeface="BentonModDisp Regular"/>
                <a:cs typeface="BentonModDisp Regular"/>
              </a:rPr>
              <a:t> fiscal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los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últimos</a:t>
            </a:r>
            <a:r>
              <a:rPr lang="en-US" sz="2400" dirty="0" smtClean="0">
                <a:latin typeface="BentonModDisp Regular"/>
                <a:cs typeface="BentonModDisp Regular"/>
              </a:rPr>
              <a:t> 5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años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Tributación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como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residente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por</a:t>
            </a:r>
            <a:r>
              <a:rPr lang="en-US" sz="2400" dirty="0" smtClean="0">
                <a:latin typeface="BentonModDisp Regular"/>
                <a:cs typeface="BentonModDisp Regular"/>
              </a:rPr>
              <a:t> un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periodo</a:t>
            </a:r>
            <a:r>
              <a:rPr lang="en-US" sz="2400" dirty="0" smtClean="0">
                <a:latin typeface="BentonModDisp Regular"/>
                <a:cs typeface="BentonModDisp Regular"/>
              </a:rPr>
              <a:t> de 10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años</a:t>
            </a:r>
            <a:r>
              <a:rPr lang="en-US" sz="2400" dirty="0" smtClean="0">
                <a:latin typeface="BentonModDisp Regular"/>
                <a:cs typeface="BentonModDisp Regular"/>
              </a:rPr>
              <a:t>,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desde</a:t>
            </a:r>
            <a:r>
              <a:rPr lang="en-US" sz="2400" dirty="0" smtClean="0">
                <a:latin typeface="BentonModDisp Regular"/>
                <a:cs typeface="BentonModDisp Regular"/>
              </a:rPr>
              <a:t> que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cumple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los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criterios</a:t>
            </a:r>
            <a:r>
              <a:rPr lang="en-US" sz="2400" dirty="0" smtClean="0">
                <a:latin typeface="BentonModDisp Regular"/>
                <a:cs typeface="BentonModDisp Regular"/>
              </a:rPr>
              <a:t> para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ser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residente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Tipo</a:t>
            </a:r>
            <a:r>
              <a:rPr lang="en-US" sz="2400" dirty="0" smtClean="0">
                <a:latin typeface="BentonModDisp Regular"/>
                <a:cs typeface="BentonModDisp Regular"/>
              </a:rPr>
              <a:t> de gravamen especial del </a:t>
            </a:r>
            <a:r>
              <a:rPr lang="en-US" sz="2400" dirty="0">
                <a:latin typeface="BentonModDisp Regular"/>
                <a:cs typeface="BentonModDisp Regular"/>
              </a:rPr>
              <a:t>20% para </a:t>
            </a:r>
            <a:r>
              <a:rPr lang="en-US" sz="2400" dirty="0" err="1">
                <a:latin typeface="BentonModDisp Regular"/>
                <a:cs typeface="BentonModDisp Regular"/>
              </a:rPr>
              <a:t>actividades</a:t>
            </a:r>
            <a:r>
              <a:rPr lang="en-US" sz="2400" dirty="0">
                <a:latin typeface="BentonModDisp Regular"/>
                <a:cs typeface="BentonModDisp Regular"/>
              </a:rPr>
              <a:t> de </a:t>
            </a:r>
            <a:r>
              <a:rPr lang="en-US" sz="2400" dirty="0" err="1">
                <a:latin typeface="BentonModDisp Regular"/>
                <a:cs typeface="BentonModDisp Regular"/>
              </a:rPr>
              <a:t>elevado</a:t>
            </a:r>
            <a:r>
              <a:rPr lang="en-US" sz="2400" dirty="0">
                <a:latin typeface="BentonModDisp Regular"/>
                <a:cs typeface="BentonModDisp Regular"/>
              </a:rPr>
              <a:t> valor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añadido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Posibilidad</a:t>
            </a:r>
            <a:r>
              <a:rPr lang="en-US" sz="2400" dirty="0" smtClean="0">
                <a:latin typeface="BentonModDisp Regular"/>
                <a:cs typeface="BentonModDisp Regular"/>
              </a:rPr>
              <a:t> 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exención</a:t>
            </a:r>
            <a:r>
              <a:rPr lang="en-US" sz="2400" dirty="0" smtClean="0">
                <a:latin typeface="BentonModDisp Regular"/>
                <a:cs typeface="BentonModDisp Regular"/>
              </a:rPr>
              <a:t> 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determinados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rendimientos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>
                <a:latin typeface="BentonModDisp Regular"/>
                <a:cs typeface="BentonModDisp Regular"/>
              </a:rPr>
              <a:t>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fuente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extranjera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US" sz="1600" dirty="0">
              <a:latin typeface="BentonModDisp Regular"/>
              <a:cs typeface="BentonModDisp Regular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46D7C885-C1C8-4F7F-86B1-9D91CA2566EA}"/>
              </a:ext>
            </a:extLst>
          </p:cNvPr>
          <p:cNvSpPr/>
          <p:nvPr/>
        </p:nvSpPr>
        <p:spPr>
          <a:xfrm>
            <a:off x="687955" y="1204600"/>
            <a:ext cx="4812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Residente </a:t>
            </a:r>
            <a:r>
              <a:rPr lang="pt-PT" sz="2800" b="1" cap="all" dirty="0" smtClean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no habitual</a:t>
            </a:r>
            <a:endParaRPr lang="pt-PT" sz="2800" b="1" cap="all" dirty="0">
              <a:solidFill>
                <a:srgbClr val="1D62A0"/>
              </a:solidFill>
              <a:latin typeface="BentonModDispCond LT"/>
              <a:ea typeface="BentonModDispExCond Light" charset="0"/>
              <a:cs typeface="BentonModDispCond LT"/>
            </a:endParaRPr>
          </a:p>
        </p:txBody>
      </p:sp>
      <p:sp>
        <p:nvSpPr>
          <p:cNvPr id="10" name="Marcador de Posição do Rodapé 5">
            <a:extLst>
              <a:ext uri="{FF2B5EF4-FFF2-40B4-BE49-F238E27FC236}">
                <a16:creationId xmlns="" xmlns:a16="http://schemas.microsoft.com/office/drawing/2014/main" id="{45C957C9-EA3C-4812-AD10-8A9294D2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17970"/>
            <a:ext cx="9143349" cy="240030"/>
          </a:xfrm>
        </p:spPr>
        <p:txBody>
          <a:bodyPr/>
          <a:lstStyle/>
          <a:p>
            <a:r>
              <a:rPr lang="en-US" sz="675" dirty="0"/>
              <a:t>© </a:t>
            </a:r>
            <a:r>
              <a:rPr lang="en-US" sz="675" dirty="0" err="1"/>
              <a:t>MSAd</a:t>
            </a:r>
            <a:r>
              <a:rPr lang="en-US" sz="675" dirty="0"/>
              <a:t> 2019 oct 29							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70382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-12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867" y="401727"/>
            <a:ext cx="1947329" cy="574015"/>
          </a:xfrm>
          <a:prstGeom prst="rect">
            <a:avLst/>
          </a:prstGeom>
        </p:spPr>
      </p:pic>
      <p:sp>
        <p:nvSpPr>
          <p:cNvPr id="7" name="CaixaDeTexto 9">
            <a:extLst>
              <a:ext uri="{FF2B5EF4-FFF2-40B4-BE49-F238E27FC236}">
                <a16:creationId xmlns="" xmlns:a16="http://schemas.microsoft.com/office/drawing/2014/main" id="{8AAB8B0B-C025-45E6-B487-AC28B9594062}"/>
              </a:ext>
            </a:extLst>
          </p:cNvPr>
          <p:cNvSpPr txBox="1"/>
          <p:nvPr/>
        </p:nvSpPr>
        <p:spPr>
          <a:xfrm>
            <a:off x="884318" y="2839051"/>
            <a:ext cx="7738340" cy="18812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0" numCol="1" spcCol="38100" rtlCol="0" anchor="t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Rendimientos</a:t>
            </a:r>
            <a:r>
              <a:rPr lang="en-US" sz="2400" dirty="0" smtClean="0">
                <a:latin typeface="BentonModDisp Regular"/>
                <a:cs typeface="BentonModDisp Regular"/>
              </a:rPr>
              <a:t> del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trabajo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obtenidos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el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extranjero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podrán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quedar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exentos</a:t>
            </a:r>
            <a:r>
              <a:rPr lang="en-US" sz="2400" dirty="0" smtClean="0">
                <a:latin typeface="BentonModDisp Regular"/>
                <a:cs typeface="BentonModDisp Regular"/>
              </a:rPr>
              <a:t> de gravamen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entonModDisp Regular"/>
                <a:cs typeface="BentonModDisp Regular"/>
              </a:rPr>
              <a:t>Los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rendimientos</a:t>
            </a:r>
            <a:r>
              <a:rPr lang="en-US" sz="2400" dirty="0" smtClean="0">
                <a:latin typeface="BentonModDisp Regular"/>
                <a:cs typeface="BentonModDisp Regular"/>
              </a:rPr>
              <a:t> de capital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obtenidos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el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extranjero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también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quedarán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exentos</a:t>
            </a:r>
            <a:r>
              <a:rPr lang="en-US" sz="2400" dirty="0" smtClean="0">
                <a:latin typeface="BentonModDisp Regular"/>
                <a:cs typeface="BentonModDisp Regular"/>
              </a:rPr>
              <a:t> de gravamen</a:t>
            </a:r>
            <a:endParaRPr lang="en-US" sz="2400" dirty="0">
              <a:latin typeface="BentonModDisp Regular"/>
              <a:cs typeface="BentonModDisp Regular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46D7C885-C1C8-4F7F-86B1-9D91CA2566EA}"/>
              </a:ext>
            </a:extLst>
          </p:cNvPr>
          <p:cNvSpPr/>
          <p:nvPr/>
        </p:nvSpPr>
        <p:spPr>
          <a:xfrm>
            <a:off x="884318" y="1710595"/>
            <a:ext cx="4812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Residente </a:t>
            </a:r>
            <a:r>
              <a:rPr lang="pt-PT" sz="2800" b="1" cap="all" dirty="0" smtClean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no </a:t>
            </a:r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habitual</a:t>
            </a:r>
          </a:p>
        </p:txBody>
      </p:sp>
      <p:sp>
        <p:nvSpPr>
          <p:cNvPr id="10" name="Marcador de Posição do Rodapé 5">
            <a:extLst>
              <a:ext uri="{FF2B5EF4-FFF2-40B4-BE49-F238E27FC236}">
                <a16:creationId xmlns="" xmlns:a16="http://schemas.microsoft.com/office/drawing/2014/main" id="{45C957C9-EA3C-4812-AD10-8A9294D2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17970"/>
            <a:ext cx="9143349" cy="240030"/>
          </a:xfrm>
        </p:spPr>
        <p:txBody>
          <a:bodyPr/>
          <a:lstStyle/>
          <a:p>
            <a:r>
              <a:rPr lang="en-US" sz="675" dirty="0"/>
              <a:t>© </a:t>
            </a:r>
            <a:r>
              <a:rPr lang="en-US" sz="675" dirty="0" err="1"/>
              <a:t>MSAd</a:t>
            </a:r>
            <a:r>
              <a:rPr lang="en-US" sz="675" dirty="0"/>
              <a:t> 2019 oct 29							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4277924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-12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085" y="221662"/>
            <a:ext cx="2212554" cy="652196"/>
          </a:xfrm>
          <a:prstGeom prst="rect">
            <a:avLst/>
          </a:prstGeom>
        </p:spPr>
      </p:pic>
      <p:sp>
        <p:nvSpPr>
          <p:cNvPr id="7" name="CaixaDeTexto 9">
            <a:extLst>
              <a:ext uri="{FF2B5EF4-FFF2-40B4-BE49-F238E27FC236}">
                <a16:creationId xmlns="" xmlns:a16="http://schemas.microsoft.com/office/drawing/2014/main" id="{8AAB8B0B-C025-45E6-B487-AC28B9594062}"/>
              </a:ext>
            </a:extLst>
          </p:cNvPr>
          <p:cNvSpPr txBox="1"/>
          <p:nvPr/>
        </p:nvSpPr>
        <p:spPr>
          <a:xfrm>
            <a:off x="775200" y="1905952"/>
            <a:ext cx="7858054" cy="43127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0" numCol="1" spcCol="38100" rtlCol="0" anchor="t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entonModDisp Regular"/>
                <a:cs typeface="BentonModDisp Regular"/>
              </a:rPr>
              <a:t>Las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pensiones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obtenidas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el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extranjero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pueden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quedar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exentas</a:t>
            </a:r>
            <a:r>
              <a:rPr lang="en-US" sz="2400" dirty="0" smtClean="0">
                <a:latin typeface="BentonModDisp Regular"/>
                <a:cs typeface="BentonModDisp Regular"/>
              </a:rPr>
              <a:t> de gravamen</a:t>
            </a:r>
          </a:p>
          <a:p>
            <a:pPr algn="just"/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BentonModDisp Regular"/>
                <a:cs typeface="BentonModDisp Regular"/>
              </a:rPr>
              <a:t>Esta</a:t>
            </a:r>
            <a:r>
              <a:rPr lang="en-US" sz="2400" dirty="0">
                <a:latin typeface="BentonModDisp Regular"/>
                <a:cs typeface="BentonModDisp Regular"/>
              </a:rPr>
              <a:t> </a:t>
            </a:r>
            <a:r>
              <a:rPr lang="en-US" sz="2400" dirty="0" err="1">
                <a:latin typeface="BentonModDisp Regular"/>
                <a:cs typeface="BentonModDisp Regular"/>
              </a:rPr>
              <a:t>medida</a:t>
            </a:r>
            <a:r>
              <a:rPr lang="en-US" sz="2400" dirty="0">
                <a:latin typeface="BentonModDisp Regular"/>
                <a:cs typeface="BentonModDisp Regular"/>
              </a:rPr>
              <a:t> </a:t>
            </a:r>
            <a:r>
              <a:rPr lang="en-US" sz="2400" dirty="0" smtClean="0">
                <a:latin typeface="BentonModDisp Regular"/>
                <a:cs typeface="BentonModDisp Regular"/>
              </a:rPr>
              <a:t>ha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provocado</a:t>
            </a:r>
            <a:r>
              <a:rPr lang="en-US" sz="2400" dirty="0" smtClean="0">
                <a:latin typeface="BentonModDisp Regular"/>
                <a:cs typeface="BentonModDisp Regular"/>
              </a:rPr>
              <a:t> la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atracción</a:t>
            </a:r>
            <a:r>
              <a:rPr lang="en-US" sz="2400" dirty="0" smtClean="0">
                <a:latin typeface="BentonModDisp Regular"/>
                <a:cs typeface="BentonModDisp Regular"/>
              </a:rPr>
              <a:t> 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numerosos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pensionistas</a:t>
            </a:r>
            <a:r>
              <a:rPr lang="en-US" sz="2400" dirty="0" smtClean="0">
                <a:latin typeface="BentonModDisp Regular"/>
                <a:cs typeface="BentonModDisp Regular"/>
              </a:rPr>
              <a:t> 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diversos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países</a:t>
            </a:r>
            <a:r>
              <a:rPr lang="en-US" sz="2400" dirty="0" smtClean="0">
                <a:latin typeface="BentonModDisp Regular"/>
                <a:cs typeface="BentonModDisp Regular"/>
              </a:rPr>
              <a:t> (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España</a:t>
            </a:r>
            <a:r>
              <a:rPr lang="en-US" sz="2400" dirty="0" smtClean="0">
                <a:latin typeface="BentonModDisp Regular"/>
                <a:cs typeface="BentonModDisp Regular"/>
              </a:rPr>
              <a:t>,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Finlandia</a:t>
            </a:r>
            <a:r>
              <a:rPr lang="en-US" sz="2400" dirty="0" smtClean="0">
                <a:latin typeface="BentonModDisp Regular"/>
                <a:cs typeface="BentonModDisp Regular"/>
              </a:rPr>
              <a:t>,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Suecia</a:t>
            </a:r>
            <a:r>
              <a:rPr lang="en-US" sz="2400" dirty="0" smtClean="0">
                <a:latin typeface="BentonModDisp Regular"/>
                <a:cs typeface="BentonModDisp Regular"/>
              </a:rPr>
              <a:t>,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Francia</a:t>
            </a:r>
            <a:r>
              <a:rPr lang="en-US" sz="2400" dirty="0" smtClean="0">
                <a:latin typeface="BentonModDisp Regular"/>
                <a:cs typeface="BentonModDisp Regular"/>
              </a:rPr>
              <a:t>)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la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medida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que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por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aplicación</a:t>
            </a:r>
            <a:r>
              <a:rPr lang="en-US" sz="2400" dirty="0" smtClean="0">
                <a:latin typeface="BentonModDisp Regular"/>
                <a:cs typeface="BentonModDisp Regular"/>
              </a:rPr>
              <a:t> del CDI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estos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rendimientos</a:t>
            </a:r>
            <a:r>
              <a:rPr lang="en-US" sz="2400" dirty="0" smtClean="0">
                <a:latin typeface="BentonModDisp Regular"/>
                <a:cs typeface="BentonModDisp Regular"/>
              </a:rPr>
              <a:t> no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tributan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estos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países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Está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prevista</a:t>
            </a:r>
            <a:r>
              <a:rPr lang="en-US" sz="2400" dirty="0" smtClean="0">
                <a:latin typeface="BentonModDisp Regular"/>
                <a:cs typeface="BentonModDisp Regular"/>
              </a:rPr>
              <a:t> la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aprobación</a:t>
            </a:r>
            <a:r>
              <a:rPr lang="en-US" sz="2400" dirty="0" smtClean="0">
                <a:latin typeface="BentonModDisp Regular"/>
                <a:cs typeface="BentonModDisp Regular"/>
              </a:rPr>
              <a:t> 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una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modificación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normativa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virtud</a:t>
            </a:r>
            <a:r>
              <a:rPr lang="en-US" sz="2400" dirty="0" smtClean="0">
                <a:latin typeface="BentonModDisp Regular"/>
                <a:cs typeface="BentonModDisp Regular"/>
              </a:rPr>
              <a:t> de la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cual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estas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rentas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pasarán</a:t>
            </a:r>
            <a:r>
              <a:rPr lang="en-US" sz="2400" dirty="0" smtClean="0">
                <a:latin typeface="BentonModDisp Regular"/>
                <a:cs typeface="BentonModDisp Regular"/>
              </a:rPr>
              <a:t> 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estar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sometidas</a:t>
            </a:r>
            <a:r>
              <a:rPr lang="en-US" sz="2400" dirty="0" smtClean="0">
                <a:latin typeface="BentonModDisp Regular"/>
                <a:cs typeface="BentonModDisp Regular"/>
              </a:rPr>
              <a:t> a un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tipo</a:t>
            </a:r>
            <a:r>
              <a:rPr lang="en-US" sz="2400" dirty="0" smtClean="0">
                <a:latin typeface="BentonModDisp Regular"/>
                <a:cs typeface="BentonModDisp Regular"/>
              </a:rPr>
              <a:t> de gravamen del 10%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US" sz="1400" dirty="0">
              <a:latin typeface="BentonModDisp Regular"/>
              <a:cs typeface="BentonModDisp Regular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46D7C885-C1C8-4F7F-86B1-9D91CA2566EA}"/>
              </a:ext>
            </a:extLst>
          </p:cNvPr>
          <p:cNvSpPr/>
          <p:nvPr/>
        </p:nvSpPr>
        <p:spPr>
          <a:xfrm>
            <a:off x="841103" y="1183082"/>
            <a:ext cx="4812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Residente </a:t>
            </a:r>
            <a:r>
              <a:rPr lang="pt-PT" sz="2800" b="1" cap="all" dirty="0" smtClean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no </a:t>
            </a:r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habitual</a:t>
            </a:r>
          </a:p>
        </p:txBody>
      </p:sp>
      <p:sp>
        <p:nvSpPr>
          <p:cNvPr id="10" name="Marcador de Posição do Rodapé 5">
            <a:extLst>
              <a:ext uri="{FF2B5EF4-FFF2-40B4-BE49-F238E27FC236}">
                <a16:creationId xmlns="" xmlns:a16="http://schemas.microsoft.com/office/drawing/2014/main" id="{45C957C9-EA3C-4812-AD10-8A9294D2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17970"/>
            <a:ext cx="9143349" cy="240030"/>
          </a:xfrm>
        </p:spPr>
        <p:txBody>
          <a:bodyPr/>
          <a:lstStyle/>
          <a:p>
            <a:r>
              <a:rPr lang="en-US" sz="675" dirty="0"/>
              <a:t>© </a:t>
            </a:r>
            <a:r>
              <a:rPr lang="en-US" sz="675" dirty="0" err="1"/>
              <a:t>MSAd</a:t>
            </a:r>
            <a:r>
              <a:rPr lang="en-US" sz="675" dirty="0"/>
              <a:t> 2019 oct 29							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146700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-12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223" y="201904"/>
            <a:ext cx="2193548" cy="646593"/>
          </a:xfrm>
          <a:prstGeom prst="rect">
            <a:avLst/>
          </a:prstGeom>
        </p:spPr>
      </p:pic>
      <p:sp>
        <p:nvSpPr>
          <p:cNvPr id="7" name="CaixaDeTexto 9">
            <a:extLst>
              <a:ext uri="{FF2B5EF4-FFF2-40B4-BE49-F238E27FC236}">
                <a16:creationId xmlns="" xmlns:a16="http://schemas.microsoft.com/office/drawing/2014/main" id="{8AAB8B0B-C025-45E6-B487-AC28B9594062}"/>
              </a:ext>
            </a:extLst>
          </p:cNvPr>
          <p:cNvSpPr txBox="1"/>
          <p:nvPr/>
        </p:nvSpPr>
        <p:spPr>
          <a:xfrm>
            <a:off x="351868" y="2373847"/>
            <a:ext cx="8462618" cy="39741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0" numCol="1" spcCol="38100" rtlCol="0" anchor="t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Exclusión</a:t>
            </a:r>
            <a:r>
              <a:rPr lang="en-US" sz="2400" dirty="0" smtClean="0">
                <a:latin typeface="BentonModDisp Regular"/>
                <a:cs typeface="BentonModDisp Regular"/>
              </a:rPr>
              <a:t> del IRPF del 50% 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los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rendimientos</a:t>
            </a:r>
            <a:r>
              <a:rPr lang="en-US" sz="2400" dirty="0" smtClean="0">
                <a:latin typeface="BentonModDisp Regular"/>
                <a:cs typeface="BentonModDisp Regular"/>
              </a:rPr>
              <a:t> del trabajo para personas que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retornen</a:t>
            </a:r>
            <a:r>
              <a:rPr lang="en-US" sz="2400" dirty="0" smtClean="0">
                <a:latin typeface="BentonModDisp Regular"/>
                <a:cs typeface="BentonModDisp Regular"/>
              </a:rPr>
              <a:t> a Portugal y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pasen</a:t>
            </a:r>
            <a:r>
              <a:rPr lang="en-US" sz="2400" dirty="0" smtClean="0">
                <a:latin typeface="BentonModDisp Regular"/>
                <a:cs typeface="BentonModDisp Regular"/>
              </a:rPr>
              <a:t> 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ser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residentes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fiscales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durante</a:t>
            </a:r>
            <a:r>
              <a:rPr lang="en-US" sz="2400" dirty="0" smtClean="0">
                <a:latin typeface="BentonModDisp Regular"/>
                <a:cs typeface="BentonModDisp Regular"/>
              </a:rPr>
              <a:t> 2019 y 2020,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la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medida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que:</a:t>
            </a:r>
          </a:p>
          <a:p>
            <a:pPr algn="just"/>
            <a:endParaRPr lang="en-US" sz="2400" dirty="0" smtClean="0">
              <a:latin typeface="BentonModDisp Regular"/>
              <a:cs typeface="BentonModDisp Regular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entonModDisp Regular"/>
                <a:cs typeface="BentonModDisp Regular"/>
              </a:rPr>
              <a:t>No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hayan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sido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residentes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fiscales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Portugal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los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últimos</a:t>
            </a:r>
            <a:r>
              <a:rPr lang="en-US" sz="2400" dirty="0" smtClean="0">
                <a:latin typeface="BentonModDisp Regular"/>
                <a:cs typeface="BentonModDisp Regular"/>
              </a:rPr>
              <a:t> 3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años</a:t>
            </a:r>
            <a:r>
              <a:rPr lang="en-US" sz="2400" dirty="0" smtClean="0">
                <a:latin typeface="BentonModDisp Regular"/>
                <a:cs typeface="BentonModDisp Regular"/>
              </a:rPr>
              <a:t>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BentonModDisp Regular"/>
                <a:cs typeface="BentonModDisp Regular"/>
              </a:rPr>
              <a:t>Hayan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sido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residentes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fiscales</a:t>
            </a:r>
            <a:r>
              <a:rPr lang="en-US" sz="2400" dirty="0" smtClean="0">
                <a:latin typeface="BentonModDisp Regular"/>
                <a:cs typeface="BentonModDisp Regular"/>
              </a:rPr>
              <a:t> antes del 31 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diciembre</a:t>
            </a:r>
            <a:r>
              <a:rPr lang="en-US" sz="2400" dirty="0" smtClean="0">
                <a:latin typeface="BentonModDisp Regular"/>
                <a:cs typeface="BentonModDisp Regular"/>
              </a:rPr>
              <a:t> de 2015;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entonModDisp Regular"/>
                <a:cs typeface="BentonModDisp Regular"/>
              </a:rPr>
              <a:t>No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tengan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deudas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fiscales</a:t>
            </a:r>
            <a:endParaRPr lang="en-US" sz="2400" dirty="0" smtClean="0">
              <a:latin typeface="BentonModDisp Regular"/>
              <a:cs typeface="BentonModDisp Regular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US" sz="1600" dirty="0">
              <a:latin typeface="BentonModDisp Regular"/>
              <a:cs typeface="BentonModDisp Regular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46D7C885-C1C8-4F7F-86B1-9D91CA2566EA}"/>
              </a:ext>
            </a:extLst>
          </p:cNvPr>
          <p:cNvSpPr/>
          <p:nvPr/>
        </p:nvSpPr>
        <p:spPr>
          <a:xfrm>
            <a:off x="487540" y="1221099"/>
            <a:ext cx="84409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Programa </a:t>
            </a:r>
            <a:r>
              <a:rPr lang="pt-PT" sz="2800" b="1" cap="all" dirty="0" smtClean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para favorecer el retorno de Ex- </a:t>
            </a:r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residentes</a:t>
            </a:r>
          </a:p>
        </p:txBody>
      </p:sp>
      <p:sp>
        <p:nvSpPr>
          <p:cNvPr id="10" name="Marcador de Posição do Rodapé 5">
            <a:extLst>
              <a:ext uri="{FF2B5EF4-FFF2-40B4-BE49-F238E27FC236}">
                <a16:creationId xmlns="" xmlns:a16="http://schemas.microsoft.com/office/drawing/2014/main" id="{45C957C9-EA3C-4812-AD10-8A9294D2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" y="6617970"/>
            <a:ext cx="9143349" cy="240030"/>
          </a:xfrm>
        </p:spPr>
        <p:txBody>
          <a:bodyPr/>
          <a:lstStyle/>
          <a:p>
            <a:r>
              <a:rPr lang="en-US" sz="675" dirty="0"/>
              <a:t>© </a:t>
            </a:r>
            <a:r>
              <a:rPr lang="en-US" sz="675" dirty="0" err="1"/>
              <a:t>MSAd</a:t>
            </a:r>
            <a:r>
              <a:rPr lang="en-US" sz="675" dirty="0"/>
              <a:t> 2019 oct 29					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31193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802434"/>
                </a:solidFill>
              </a:rPr>
              <a:t>CONTENIDO </a:t>
            </a:r>
            <a:r>
              <a:rPr lang="es-ES" b="1" dirty="0">
                <a:solidFill>
                  <a:srgbClr val="802434"/>
                </a:solidFill>
              </a:rPr>
              <a:t>DE LA SESIÓN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s-ES" dirty="0" smtClean="0"/>
              <a:t>Introducción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IRPF e IRNR</a:t>
            </a:r>
          </a:p>
          <a:p>
            <a:pPr marL="514350" indent="-514350" algn="just">
              <a:buAutoNum type="arabicPeriod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Régimen fiscal de la retribución por cesión de derechos de imagen: la cesión de derechos a sociedades para su explotación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Régimen fiscal de las retribuciones percibidas por agentes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" b="1" dirty="0" smtClean="0">
                <a:solidFill>
                  <a:srgbClr val="802434"/>
                </a:solidFill>
              </a:rPr>
              <a:t>CESIÓN A SOCIEDADES DE LOS DERECHOS DE IMAGEN</a:t>
            </a:r>
            <a:endParaRPr lang="es-ES" b="1" dirty="0">
              <a:solidFill>
                <a:srgbClr val="80243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Blip>
                <a:blip r:embed="rId2"/>
              </a:buBlip>
            </a:pPr>
            <a:r>
              <a:rPr lang="es-ES" dirty="0" smtClean="0"/>
              <a:t> La explotación de los derechos de imagen por la persona física (IRPF) o por una sociedad (IS)</a:t>
            </a:r>
          </a:p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La reacción de la Administración Tributaria: simulación de la cesión</a:t>
            </a:r>
          </a:p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La reacción específica del legislador: la regla 85/15 (actual art. 92 LIRPF)</a:t>
            </a:r>
          </a:p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La Administración Tributaria mantiene el criterio de la simulación</a:t>
            </a:r>
          </a:p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La relevancia de la SAP de Madrid </a:t>
            </a:r>
            <a:r>
              <a:rPr lang="es-ES" dirty="0"/>
              <a:t>Audiencia Provincial de Madrid nº 672/2019, de 25 de </a:t>
            </a:r>
            <a:r>
              <a:rPr lang="es-ES" dirty="0" smtClean="0"/>
              <a:t>noviembre, en el caso “Xabi Alonso”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342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802434"/>
                </a:solidFill>
              </a:rPr>
              <a:t>CASO XABI ALONSO</a:t>
            </a:r>
            <a:endParaRPr lang="es-ES" b="1" dirty="0">
              <a:solidFill>
                <a:srgbClr val="80243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					</a:t>
            </a:r>
          </a:p>
          <a:p>
            <a:pPr marL="0" indent="0" algn="just">
              <a:buNone/>
            </a:pPr>
            <a:r>
              <a:rPr lang="es-ES" dirty="0"/>
              <a:t>(Madeira)</a:t>
            </a:r>
          </a:p>
          <a:p>
            <a:pPr marL="0" indent="0" algn="just">
              <a:buNone/>
            </a:pPr>
            <a:r>
              <a:rPr lang="es-ES" dirty="0" smtClean="0"/>
              <a:t>					</a:t>
            </a:r>
          </a:p>
          <a:p>
            <a:pPr marL="0" indent="0" algn="just">
              <a:buNone/>
            </a:pPr>
            <a:r>
              <a:rPr lang="es-ES" dirty="0" smtClean="0"/>
              <a:t>					</a:t>
            </a:r>
            <a:r>
              <a:rPr lang="es-ES" dirty="0"/>
              <a:t>	</a:t>
            </a:r>
            <a:r>
              <a:rPr lang="es-ES" dirty="0" smtClean="0"/>
              <a:t>					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57" y="1517705"/>
            <a:ext cx="852420" cy="56828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03" y="3060659"/>
            <a:ext cx="1483485" cy="99107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180" y="4984946"/>
            <a:ext cx="2112135" cy="170948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584" y="1272965"/>
            <a:ext cx="739494" cy="98848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71" y="2321444"/>
            <a:ext cx="1490160" cy="84194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461" y="3374585"/>
            <a:ext cx="1693740" cy="36640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352" y="3745179"/>
            <a:ext cx="1140921" cy="77107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212" y="5295760"/>
            <a:ext cx="2756073" cy="108785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51461">
            <a:off x="1995231" y="3665775"/>
            <a:ext cx="1443801" cy="1443801"/>
          </a:xfrm>
          <a:prstGeom prst="rect">
            <a:avLst/>
          </a:prstGeom>
        </p:spPr>
      </p:pic>
      <p:cxnSp>
        <p:nvCxnSpPr>
          <p:cNvPr id="22" name="Conector recto de flecha 21"/>
          <p:cNvCxnSpPr/>
          <p:nvPr/>
        </p:nvCxnSpPr>
        <p:spPr>
          <a:xfrm flipV="1">
            <a:off x="2267926" y="2148260"/>
            <a:ext cx="3168202" cy="1038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V="1">
            <a:off x="2331044" y="2769180"/>
            <a:ext cx="2999417" cy="555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V="1">
            <a:off x="2357721" y="3420594"/>
            <a:ext cx="2729434" cy="135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2331044" y="3740986"/>
            <a:ext cx="2926241" cy="260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n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27774">
            <a:off x="1512352" y="4111454"/>
            <a:ext cx="1443801" cy="144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0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802434"/>
                </a:solidFill>
              </a:rPr>
              <a:t>CONTENIDO </a:t>
            </a:r>
            <a:r>
              <a:rPr lang="es-ES" b="1" dirty="0">
                <a:solidFill>
                  <a:srgbClr val="802434"/>
                </a:solidFill>
              </a:rPr>
              <a:t>DE LA SESIÓN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IRPF e IRNR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Régimen fiscal de la retribución por cesión de derechos de imagen: la cesión de derechos a sociedades para su explotación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Régimen fiscal de las retribuciones percibidas por agentes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985" y="129750"/>
            <a:ext cx="7886700" cy="1044283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802434"/>
                </a:solidFill>
              </a:rPr>
              <a:t>CASO XABI ALONSO</a:t>
            </a:r>
            <a:endParaRPr lang="es-ES" b="1" dirty="0">
              <a:solidFill>
                <a:srgbClr val="80243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217" y="1047541"/>
            <a:ext cx="8268237" cy="5394763"/>
          </a:xfrm>
        </p:spPr>
        <p:txBody>
          <a:bodyPr>
            <a:normAutofit fontScale="92500" lnSpcReduction="10000"/>
          </a:bodyPr>
          <a:lstStyle/>
          <a:p>
            <a:pPr algn="just">
              <a:buBlip>
                <a:blip r:embed="rId2"/>
              </a:buBlip>
            </a:pPr>
            <a:r>
              <a:rPr lang="es-ES" dirty="0" smtClean="0"/>
              <a:t> Infraestructura de la sociedad cesionaria</a:t>
            </a:r>
          </a:p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Relaciones comerciales con diversas entidades</a:t>
            </a:r>
          </a:p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No participación activa del deportista en las negociaciones relativas a la explotación de la imagen</a:t>
            </a:r>
          </a:p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Patrimonio creciente de la sociedad cesionaria</a:t>
            </a:r>
          </a:p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Carácter remunerado de operación de cesión de los derechos de imagen</a:t>
            </a:r>
          </a:p>
          <a:p>
            <a:pPr algn="just">
              <a:buBlip>
                <a:blip r:embed="rId2"/>
              </a:buBlip>
            </a:pPr>
            <a:r>
              <a:rPr lang="es-ES" dirty="0" smtClean="0"/>
              <a:t> Comportamiento transparente, coherente con otras obligaciones tributarias, sin concurso de ocultación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b="1" dirty="0" smtClean="0"/>
              <a:t>Valoración:</a:t>
            </a:r>
            <a:r>
              <a:rPr lang="es-ES" dirty="0" smtClean="0"/>
              <a:t> cautela a la hora de considerar asentado el criterio y menos aún generalizar a cualquier tipo de situación. Importancia desde un punto de vista punitivo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15" y="6249912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802434"/>
                </a:solidFill>
              </a:rPr>
              <a:t>CONTENIDO </a:t>
            </a:r>
            <a:r>
              <a:rPr lang="es-ES" b="1" dirty="0">
                <a:solidFill>
                  <a:srgbClr val="802434"/>
                </a:solidFill>
              </a:rPr>
              <a:t>DE LA SESIÓN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s-ES" dirty="0" smtClean="0"/>
              <a:t>Introducción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IRPF e IRNR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Régimen fiscal de la retribución por cesión de derechos de imagen: la cesión de derechos a sociedades para su explotación</a:t>
            </a:r>
          </a:p>
          <a:p>
            <a:pPr marL="514350" indent="-514350" algn="just">
              <a:buAutoNum type="arabicPeriod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Régimen fiscal de las retribuciones percibidas por agentes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5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802434"/>
                </a:solidFill>
              </a:rPr>
              <a:t>RETRIBUCIONES PERCIBIDAS POR AGENTES</a:t>
            </a:r>
            <a:endParaRPr lang="es-ES" b="1" dirty="0">
              <a:solidFill>
                <a:srgbClr val="80243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915778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	</a:t>
            </a:r>
          </a:p>
          <a:p>
            <a:pPr marL="0" indent="0" algn="ctr">
              <a:buNone/>
            </a:pPr>
            <a:r>
              <a:rPr lang="es-ES" dirty="0" smtClean="0"/>
              <a:t>			</a:t>
            </a:r>
          </a:p>
          <a:p>
            <a:pPr marL="0" indent="0" algn="ctr">
              <a:buNone/>
            </a:pPr>
            <a:r>
              <a:rPr lang="es-ES" dirty="0"/>
              <a:t>	</a:t>
            </a:r>
            <a:r>
              <a:rPr lang="es-ES" dirty="0" smtClean="0"/>
              <a:t>	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777" y="1812747"/>
            <a:ext cx="2454445" cy="184083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471533"/>
            <a:ext cx="777025" cy="129301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224" y="4471532"/>
            <a:ext cx="1464462" cy="1293018"/>
          </a:xfrm>
          <a:prstGeom prst="rect">
            <a:avLst/>
          </a:prstGeom>
        </p:spPr>
      </p:pic>
      <p:cxnSp>
        <p:nvCxnSpPr>
          <p:cNvPr id="9" name="Conector recto de flecha 8"/>
          <p:cNvCxnSpPr/>
          <p:nvPr/>
        </p:nvCxnSpPr>
        <p:spPr>
          <a:xfrm flipH="1">
            <a:off x="1405675" y="2987899"/>
            <a:ext cx="1685255" cy="17644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6001555" y="2987899"/>
            <a:ext cx="1519707" cy="14836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 rot="2828880">
            <a:off x="5265482" y="3318477"/>
            <a:ext cx="3696237" cy="189721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/>
          <p:cNvSpPr/>
          <p:nvPr/>
        </p:nvSpPr>
        <p:spPr>
          <a:xfrm rot="3473765">
            <a:off x="1041415" y="2592011"/>
            <a:ext cx="2350689" cy="375904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2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802434"/>
                </a:solidFill>
              </a:rPr>
              <a:t>RETRIBUCIONES PERCIBIDAS POR AGENTES: CRITERIO DE HACIENDA</a:t>
            </a:r>
            <a:endParaRPr lang="es-ES" b="1" dirty="0">
              <a:solidFill>
                <a:srgbClr val="80243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915778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	</a:t>
            </a:r>
          </a:p>
          <a:p>
            <a:pPr marL="0" indent="0" algn="ctr">
              <a:buNone/>
            </a:pPr>
            <a:r>
              <a:rPr lang="es-ES" dirty="0" smtClean="0"/>
              <a:t>		</a:t>
            </a:r>
            <a:r>
              <a:rPr lang="es-ES" dirty="0"/>
              <a:t>	</a:t>
            </a:r>
            <a:r>
              <a:rPr lang="es-ES" dirty="0" smtClean="0"/>
              <a:t>	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69" y="4974099"/>
            <a:ext cx="777025" cy="129301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975" y="3646622"/>
            <a:ext cx="1464462" cy="129301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777" y="1811772"/>
            <a:ext cx="2454445" cy="1840833"/>
          </a:xfrm>
          <a:prstGeom prst="rect">
            <a:avLst/>
          </a:prstGeom>
        </p:spPr>
      </p:pic>
      <p:cxnSp>
        <p:nvCxnSpPr>
          <p:cNvPr id="10" name="Conector recto de flecha 9"/>
          <p:cNvCxnSpPr/>
          <p:nvPr/>
        </p:nvCxnSpPr>
        <p:spPr>
          <a:xfrm>
            <a:off x="5847008" y="2936383"/>
            <a:ext cx="1282839" cy="81136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>
            <a:off x="3625627" y="4455165"/>
            <a:ext cx="2987897" cy="9326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 rot="2108404">
            <a:off x="5267572" y="2883672"/>
            <a:ext cx="3250803" cy="17281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/>
          <p:cNvSpPr/>
          <p:nvPr/>
        </p:nvSpPr>
        <p:spPr>
          <a:xfrm rot="20485835">
            <a:off x="1429656" y="3851051"/>
            <a:ext cx="7043076" cy="2282667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51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8033" y="365126"/>
            <a:ext cx="8152327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802434"/>
                </a:solidFill>
              </a:rPr>
              <a:t>RETRIBUCIONES PERCIBIDAS POR AGENTES</a:t>
            </a:r>
            <a:endParaRPr lang="es-ES" b="1" dirty="0">
              <a:solidFill>
                <a:srgbClr val="80243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03042"/>
            <a:ext cx="7886700" cy="5054958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Fundamentos del criterio administrativo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El agente presta servicios al deportista, no al club</a:t>
            </a:r>
          </a:p>
          <a:p>
            <a:pPr marL="457200" lvl="1" indent="0" algn="just">
              <a:buNone/>
            </a:pPr>
            <a:endParaRPr lang="es-ES" dirty="0" smtClean="0"/>
          </a:p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Consecuencias del criterio administrativo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Retenciones practicadas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 smtClean="0"/>
              <a:t> Liquidaciones de IVA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Declaraciones de IRPF del deportista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Imposición de sanciones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1208410" y="2150772"/>
            <a:ext cx="7160653" cy="315532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s-ES" sz="8400" b="1" dirty="0">
                <a:solidFill>
                  <a:srgbClr val="808082"/>
                </a:solidFill>
              </a:rPr>
              <a:t>Muchas </a:t>
            </a:r>
            <a:r>
              <a:rPr lang="es-ES" sz="8400" b="1" dirty="0" smtClean="0">
                <a:solidFill>
                  <a:srgbClr val="808082"/>
                </a:solidFill>
              </a:rPr>
              <a:t>gracias por su atención</a:t>
            </a:r>
          </a:p>
          <a:p>
            <a:pPr marL="0" indent="0" algn="ctr">
              <a:buNone/>
            </a:pPr>
            <a:endParaRPr lang="es-ES" sz="8400" b="1" dirty="0" smtClean="0">
              <a:solidFill>
                <a:srgbClr val="808082"/>
              </a:solidFill>
            </a:endParaRPr>
          </a:p>
          <a:p>
            <a:pPr marL="0" indent="0" algn="ctr">
              <a:buNone/>
            </a:pPr>
            <a:r>
              <a:rPr lang="es-ES" sz="4800" b="1" dirty="0">
                <a:solidFill>
                  <a:srgbClr val="802434"/>
                </a:solidFill>
              </a:rPr>
              <a:t>Pedro </a:t>
            </a:r>
            <a:r>
              <a:rPr lang="es-ES" sz="4800" b="1" dirty="0" smtClean="0">
                <a:solidFill>
                  <a:srgbClr val="802434"/>
                </a:solidFill>
              </a:rPr>
              <a:t>Sousa Machado</a:t>
            </a:r>
          </a:p>
          <a:p>
            <a:pPr marL="0" indent="0" algn="ctr">
              <a:buNone/>
            </a:pPr>
            <a:r>
              <a:rPr lang="es-ES" sz="4800" b="1" dirty="0" smtClean="0">
                <a:hlinkClick r:id="rId2"/>
              </a:rPr>
              <a:t>psm@msad.pt</a:t>
            </a:r>
            <a:endParaRPr lang="es-ES" sz="4800" b="1" dirty="0" smtClean="0"/>
          </a:p>
          <a:p>
            <a:pPr marL="0" indent="0" algn="ctr">
              <a:buNone/>
            </a:pPr>
            <a:r>
              <a:rPr lang="es-ES" sz="4800" b="1" dirty="0">
                <a:solidFill>
                  <a:srgbClr val="802434"/>
                </a:solidFill>
              </a:rPr>
              <a:t/>
            </a:r>
            <a:br>
              <a:rPr lang="es-ES" sz="4800" b="1" dirty="0">
                <a:solidFill>
                  <a:srgbClr val="802434"/>
                </a:solidFill>
              </a:rPr>
            </a:br>
            <a:r>
              <a:rPr lang="es-ES" sz="4800" b="1" dirty="0">
                <a:solidFill>
                  <a:srgbClr val="802434"/>
                </a:solidFill>
              </a:rPr>
              <a:t>Hugo López </a:t>
            </a:r>
            <a:r>
              <a:rPr lang="es-ES" sz="4800" b="1" dirty="0" err="1" smtClean="0">
                <a:solidFill>
                  <a:srgbClr val="802434"/>
                </a:solidFill>
              </a:rPr>
              <a:t>López</a:t>
            </a:r>
            <a:endParaRPr lang="es-ES" sz="4800" b="1" dirty="0" smtClean="0">
              <a:solidFill>
                <a:srgbClr val="802434"/>
              </a:solidFill>
            </a:endParaRPr>
          </a:p>
          <a:p>
            <a:pPr marL="0" indent="0" algn="ctr">
              <a:buNone/>
            </a:pPr>
            <a:r>
              <a:rPr lang="es-ES" sz="4800" b="1" dirty="0" smtClean="0">
                <a:hlinkClick r:id="rId3"/>
              </a:rPr>
              <a:t>hlopez@gclegal.es</a:t>
            </a:r>
            <a:endParaRPr lang="es-ES" sz="4800" b="1" dirty="0" smtClean="0"/>
          </a:p>
          <a:p>
            <a:pPr marL="0" indent="0" algn="ctr">
              <a:buNone/>
            </a:pPr>
            <a:r>
              <a:rPr lang="es-ES" sz="4800" b="1" dirty="0">
                <a:solidFill>
                  <a:srgbClr val="802434"/>
                </a:solidFill>
              </a:rPr>
              <a:t/>
            </a:r>
            <a:br>
              <a:rPr lang="es-ES" sz="4800" b="1" dirty="0">
                <a:solidFill>
                  <a:srgbClr val="802434"/>
                </a:solidFill>
              </a:rPr>
            </a:br>
            <a:endParaRPr lang="es-ES" sz="4800" b="1" dirty="0" smtClean="0">
              <a:solidFill>
                <a:srgbClr val="808082"/>
              </a:solidFill>
            </a:endParaRPr>
          </a:p>
          <a:p>
            <a:pPr marL="0" indent="0">
              <a:buNone/>
            </a:pPr>
            <a:endParaRPr lang="es-ES" sz="4800" b="1" dirty="0">
              <a:solidFill>
                <a:srgbClr val="808082"/>
              </a:solidFill>
            </a:endParaRPr>
          </a:p>
          <a:p>
            <a:pPr marL="0" indent="0">
              <a:buNone/>
            </a:pPr>
            <a:endParaRPr lang="es-ES" sz="4800" b="1" dirty="0">
              <a:solidFill>
                <a:srgbClr val="808082"/>
              </a:solidFill>
            </a:endParaRPr>
          </a:p>
        </p:txBody>
      </p:sp>
      <p:pic>
        <p:nvPicPr>
          <p:cNvPr id="12" name="Marcador de contenido 11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292" y="5741774"/>
            <a:ext cx="2470771" cy="893091"/>
          </a:xfrm>
          <a:prstGeom prst="rect">
            <a:avLst/>
          </a:prstGeom>
        </p:spPr>
      </p:pic>
      <p:pic>
        <p:nvPicPr>
          <p:cNvPr id="4" name="Picture 5" descr="Untitled-12-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5520" y="5832205"/>
            <a:ext cx="1947329" cy="57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802434"/>
                </a:solidFill>
              </a:rPr>
              <a:t>CONTENIDO </a:t>
            </a:r>
            <a:r>
              <a:rPr lang="es-ES" b="1" dirty="0">
                <a:solidFill>
                  <a:srgbClr val="802434"/>
                </a:solidFill>
              </a:rPr>
              <a:t>DE LA SESIÓN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s-ES" dirty="0" smtClean="0"/>
              <a:t>Introducción</a:t>
            </a:r>
          </a:p>
          <a:p>
            <a:pPr marL="514350" indent="-514350" algn="just">
              <a:buAutoNum type="arabi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IRPF e IRNR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Régimen fiscal de la retribución por cesión de derechos de imagen: la cesión de derechos a sociedades para su explotación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Régimen fiscal de las retribuciones percibidas por agentes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802434"/>
                </a:solidFill>
              </a:rPr>
              <a:t>IRPF e IRNR</a:t>
            </a:r>
            <a:endParaRPr lang="es-ES" b="1" dirty="0">
              <a:solidFill>
                <a:srgbClr val="80243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93949"/>
            <a:ext cx="7886700" cy="4683014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s-ES" dirty="0" smtClean="0"/>
              <a:t> IRPF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457200" lvl="1" indent="0" algn="just">
              <a:buNone/>
            </a:pPr>
            <a:r>
              <a:rPr lang="es-ES" dirty="0" smtClean="0"/>
              <a:t>Tributo </a:t>
            </a:r>
            <a:r>
              <a:rPr lang="es-ES" dirty="0"/>
              <a:t>de carácter personal y directo que grava, según los principios de igualdad, generalidad y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progresividad</a:t>
            </a:r>
            <a:r>
              <a:rPr lang="es-ES" dirty="0"/>
              <a:t>, la renta de las personas físicas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residentes</a:t>
            </a:r>
            <a:r>
              <a:rPr lang="es-ES" dirty="0" smtClean="0"/>
              <a:t> de </a:t>
            </a:r>
            <a:r>
              <a:rPr lang="es-ES" dirty="0"/>
              <a:t>acuerdo con su naturaleza y sus circunstancias personales y </a:t>
            </a:r>
            <a:r>
              <a:rPr lang="es-ES" dirty="0" smtClean="0"/>
              <a:t>familiares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08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36336"/>
            <a:ext cx="7886700" cy="1325563"/>
          </a:xfrm>
        </p:spPr>
        <p:txBody>
          <a:bodyPr/>
          <a:lstStyle/>
          <a:p>
            <a:r>
              <a:rPr lang="es-ES" b="1" dirty="0">
                <a:solidFill>
                  <a:srgbClr val="802434"/>
                </a:solidFill>
              </a:rPr>
              <a:t>IRPF e IRNR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0456" y="1339401"/>
            <a:ext cx="8244894" cy="4683014"/>
          </a:xfrm>
        </p:spPr>
        <p:txBody>
          <a:bodyPr>
            <a:normAutofit lnSpcReduction="10000"/>
          </a:bodyPr>
          <a:lstStyle/>
          <a:p>
            <a:pPr algn="just">
              <a:buBlip>
                <a:blip r:embed="rId2"/>
              </a:buBlip>
            </a:pPr>
            <a:r>
              <a:rPr lang="es-ES" dirty="0" smtClean="0"/>
              <a:t> IRPF: Impuesto progresivo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sz="2400" dirty="0" smtClean="0"/>
              <a:t>Estado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CCAA</a:t>
            </a:r>
          </a:p>
          <a:p>
            <a:pPr marL="0" indent="0" algn="just">
              <a:buNone/>
            </a:pPr>
            <a:r>
              <a:rPr lang="es-ES" sz="2400" dirty="0" smtClean="0"/>
              <a:t>(Madrid)</a:t>
            </a:r>
            <a:endParaRPr lang="es-ES" sz="24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50293"/>
              </p:ext>
            </p:extLst>
          </p:nvPr>
        </p:nvGraphicFramePr>
        <p:xfrm>
          <a:off x="1881504" y="4404576"/>
          <a:ext cx="6633844" cy="2099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8461"/>
                <a:gridCol w="1658461"/>
                <a:gridCol w="1658461"/>
                <a:gridCol w="1658461"/>
              </a:tblGrid>
              <a:tr h="787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Base liquidable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–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Hasta euros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Cuota íntegra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–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Euros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Resto base liquidable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–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Hasta euros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Tipo aplicable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–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effectLst/>
                        </a:rPr>
                        <a:t>Porcentaje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2407"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12.450,00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9,50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2407"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12.450,00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1.182,75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5.257,20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 dirty="0">
                          <a:effectLst/>
                        </a:rPr>
                        <a:t>11,20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2407"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17.707,20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1.771,56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15.300,00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13,30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2407"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33.007,20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3.806,46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 dirty="0">
                          <a:effectLst/>
                        </a:rPr>
                        <a:t>20.400,00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17,90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2407"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53.407,20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7.458,06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>
                          <a:effectLst/>
                        </a:rPr>
                        <a:t>En adelante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07000"/>
                        </a:lnSpc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es-ES" sz="1300" dirty="0">
                          <a:effectLst/>
                        </a:rPr>
                        <a:t>21,00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478100"/>
              </p:ext>
            </p:extLst>
          </p:nvPr>
        </p:nvGraphicFramePr>
        <p:xfrm>
          <a:off x="1881504" y="1970466"/>
          <a:ext cx="6633844" cy="2321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8461"/>
                <a:gridCol w="1658461"/>
                <a:gridCol w="1658461"/>
                <a:gridCol w="1658461"/>
              </a:tblGrid>
              <a:tr h="654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Base liquidable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–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Hasta euros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Cuota íntegra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–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Euros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Resto base liquidable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–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Hasta euros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Tipo aplicable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–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Porcentaje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2599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0,00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12.450,00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9,50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2599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12.450,00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1.182,75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7.750,00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12,00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2599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20.200,00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2.112,75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15.000,00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15,00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2599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35.200,00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4.362,75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24.800,00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18,50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5333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60.000,00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8.950,75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En adelante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22,50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436320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62094"/>
            <a:ext cx="7886700" cy="1325563"/>
          </a:xfrm>
        </p:spPr>
        <p:txBody>
          <a:bodyPr/>
          <a:lstStyle/>
          <a:p>
            <a:r>
              <a:rPr lang="es-ES" b="1" dirty="0">
                <a:solidFill>
                  <a:srgbClr val="802434"/>
                </a:solidFill>
              </a:rPr>
              <a:t>IRPF e IRNR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0761" y="1365158"/>
            <a:ext cx="8242478" cy="4724995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s-ES" dirty="0" smtClean="0"/>
              <a:t> IRNR</a:t>
            </a:r>
            <a:endParaRPr lang="es-ES" sz="2000" dirty="0" smtClean="0"/>
          </a:p>
          <a:p>
            <a:pPr marL="457200" lvl="1" indent="0" algn="just">
              <a:buNone/>
            </a:pPr>
            <a:r>
              <a:rPr lang="es-ES" dirty="0" smtClean="0"/>
              <a:t>Tributo </a:t>
            </a:r>
            <a:r>
              <a:rPr lang="es-ES" dirty="0"/>
              <a:t>de carácter </a:t>
            </a:r>
            <a:r>
              <a:rPr lang="es-ES" dirty="0" smtClean="0"/>
              <a:t>directo </a:t>
            </a:r>
            <a:r>
              <a:rPr lang="es-ES" dirty="0"/>
              <a:t>que </a:t>
            </a:r>
            <a:r>
              <a:rPr lang="es-ES" dirty="0" smtClean="0"/>
              <a:t>grava la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renta obtenida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territorio</a:t>
            </a:r>
            <a:r>
              <a:rPr lang="es-ES" dirty="0"/>
              <a:t> español por las personas físicas y entidades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residentes</a:t>
            </a:r>
            <a:endParaRPr lang="es-ES" dirty="0" smtClean="0"/>
          </a:p>
          <a:p>
            <a:pPr marL="457200" lvl="1" indent="0" algn="just">
              <a:buNone/>
            </a:pPr>
            <a:r>
              <a:rPr lang="es-ES" dirty="0" smtClean="0"/>
              <a:t>Gravamen: con </a:t>
            </a:r>
            <a:r>
              <a:rPr lang="es-ES" dirty="0"/>
              <a:t>carácter general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24%</a:t>
            </a:r>
            <a:r>
              <a:rPr lang="es-ES" dirty="0" smtClean="0"/>
              <a:t> y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19%</a:t>
            </a:r>
            <a:r>
              <a:rPr lang="es-ES" dirty="0" smtClean="0"/>
              <a:t> residentes </a:t>
            </a:r>
            <a:r>
              <a:rPr lang="es-ES" dirty="0"/>
              <a:t>en otro Estado miembro de la Unión Europea o </a:t>
            </a:r>
            <a:r>
              <a:rPr lang="es-ES" dirty="0" smtClean="0"/>
              <a:t>en el EEE</a:t>
            </a:r>
          </a:p>
          <a:p>
            <a:pPr marL="457200" lvl="1" indent="0" algn="just">
              <a:buNone/>
            </a:pPr>
            <a:r>
              <a:rPr lang="es-ES" dirty="0" smtClean="0"/>
              <a:t>Excepciones: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 smtClean="0"/>
              <a:t> Planes de pensiones: escala 8-40%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Dividendos, intereses y otras rentas pasivas 19%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 smtClean="0"/>
              <a:t> Retención en transmisión de inmuebles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 smtClean="0"/>
              <a:t> …</a:t>
            </a:r>
          </a:p>
          <a:p>
            <a:pPr marL="457200" lvl="1" indent="0" algn="just">
              <a:buNone/>
            </a:pPr>
            <a:r>
              <a:rPr lang="es-ES" dirty="0" smtClean="0"/>
              <a:t>Incidencia de los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CDI</a:t>
            </a:r>
            <a:r>
              <a:rPr lang="es-ES" dirty="0" smtClean="0"/>
              <a:t> en contextos transnacionales</a:t>
            </a:r>
          </a:p>
          <a:p>
            <a:pPr marL="457200" lvl="1" indent="0" algn="just">
              <a:buNone/>
            </a:pPr>
            <a:endParaRPr lang="es-ES" dirty="0"/>
          </a:p>
          <a:p>
            <a:pPr marL="457200" lvl="1" indent="0" algn="just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5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62094"/>
            <a:ext cx="7886700" cy="1325563"/>
          </a:xfrm>
        </p:spPr>
        <p:txBody>
          <a:bodyPr/>
          <a:lstStyle/>
          <a:p>
            <a:r>
              <a:rPr lang="es-ES" b="1" dirty="0">
                <a:solidFill>
                  <a:srgbClr val="802434"/>
                </a:solidFill>
              </a:rPr>
              <a:t>IRPF e IRNR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0761" y="1365158"/>
            <a:ext cx="8242478" cy="4724995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s-ES" dirty="0" smtClean="0"/>
              <a:t> IRNR</a:t>
            </a:r>
            <a:endParaRPr lang="es-ES" dirty="0"/>
          </a:p>
          <a:p>
            <a:pPr marL="457200" lvl="1" indent="0" algn="just">
              <a:buNone/>
            </a:pPr>
            <a:r>
              <a:rPr lang="es-ES" dirty="0" smtClean="0"/>
              <a:t>		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Anual de Control Tributario y Aduanero 2020</a:t>
            </a:r>
          </a:p>
          <a:p>
            <a:pPr marL="457200" lvl="1" indent="0" algn="just">
              <a:buNone/>
            </a:pPr>
            <a:r>
              <a:rPr lang="es-ES" dirty="0" smtClean="0"/>
              <a:t> </a:t>
            </a:r>
          </a:p>
          <a:p>
            <a:pPr marL="457200" lvl="1" indent="0" algn="just">
              <a:buNone/>
            </a:pPr>
            <a:r>
              <a:rPr lang="es-ES" i="1" dirty="0" smtClean="0"/>
              <a:t>“En 2020 se intensificará el control de las rentas obtenidas por artistas y deportistas no residentes (…). España es el lugar de celebración de competiciones deportivas internacionales (…). En estas actividades participan, ya sea de forma colectiva o individual, profesionales no residentes que pueden obtener importantes rentas vinculadas a su participación, que en muchos casos deben quedar sujetas a tributación por el Impuesto sobre la Renta de No Residentes”.</a:t>
            </a:r>
            <a:endParaRPr lang="es-ES" i="1" dirty="0"/>
          </a:p>
          <a:p>
            <a:pPr marL="457200" lvl="1" indent="0" algn="just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6" y="1803042"/>
            <a:ext cx="980001" cy="78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1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802434"/>
                </a:solidFill>
              </a:rPr>
              <a:t>IRPF e IRNR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93949"/>
            <a:ext cx="7886700" cy="4683014"/>
          </a:xfrm>
        </p:spPr>
        <p:txBody>
          <a:bodyPr>
            <a:normAutofit fontScale="92500"/>
          </a:bodyPr>
          <a:lstStyle/>
          <a:p>
            <a:pPr algn="just">
              <a:buBlip>
                <a:blip r:embed="rId2"/>
              </a:buBlip>
            </a:pPr>
            <a:r>
              <a:rPr lang="es-ES" dirty="0" smtClean="0"/>
              <a:t> La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residencia fiscal </a:t>
            </a:r>
            <a:r>
              <a:rPr lang="es-ES" dirty="0" smtClean="0"/>
              <a:t>en España: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Permanencia en España más de 183 días al año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Núcleo principal o base de las actividades o intereses económicos, de forma directa o indirecta en España</a:t>
            </a:r>
          </a:p>
          <a:p>
            <a:pPr algn="just">
              <a:buBlip>
                <a:blip r:embed="rId2"/>
              </a:buBlip>
            </a:pPr>
            <a:r>
              <a:rPr lang="es-ES" dirty="0"/>
              <a:t> </a:t>
            </a:r>
            <a:r>
              <a:rPr lang="es-ES" dirty="0" smtClean="0"/>
              <a:t>Régimen fiscal especial para trabajadores desplazados a España (“impatriados” o Ley Beckham”):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Exclusión: relación </a:t>
            </a:r>
            <a:r>
              <a:rPr lang="es-ES" dirty="0"/>
              <a:t>laboral especial de los deportistas profesionales regulada por el Real Decreto 1006/1985, de 26 de junio</a:t>
            </a:r>
            <a:r>
              <a:rPr lang="es-ES" dirty="0" smtClean="0"/>
              <a:t> (art. 93 LIRPF) exclusión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Excepción: personas físicas que adquieran residencia en España por su participación en “</a:t>
            </a:r>
            <a:r>
              <a:rPr lang="es-ES" i="1" dirty="0" smtClean="0"/>
              <a:t>UEFA Champions League 2019</a:t>
            </a:r>
            <a:r>
              <a:rPr lang="es-ES" dirty="0" smtClean="0"/>
              <a:t>” o “</a:t>
            </a:r>
            <a:r>
              <a:rPr lang="es-ES" i="1" dirty="0" smtClean="0"/>
              <a:t>UEFA EURO 2020</a:t>
            </a:r>
            <a:r>
              <a:rPr lang="es-ES" dirty="0" smtClean="0"/>
              <a:t>” (RDL 27/2018, 28 diciembre)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47" y="6090154"/>
            <a:ext cx="1379839" cy="5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6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-12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848" y="282437"/>
            <a:ext cx="2199811" cy="648439"/>
          </a:xfrm>
          <a:prstGeom prst="rect">
            <a:avLst/>
          </a:prstGeom>
        </p:spPr>
      </p:pic>
      <p:sp>
        <p:nvSpPr>
          <p:cNvPr id="7" name="CaixaDeTexto 9">
            <a:extLst>
              <a:ext uri="{FF2B5EF4-FFF2-40B4-BE49-F238E27FC236}">
                <a16:creationId xmlns="" xmlns:a16="http://schemas.microsoft.com/office/drawing/2014/main" id="{8AAB8B0B-C025-45E6-B487-AC28B9594062}"/>
              </a:ext>
            </a:extLst>
          </p:cNvPr>
          <p:cNvSpPr txBox="1"/>
          <p:nvPr/>
        </p:nvSpPr>
        <p:spPr>
          <a:xfrm>
            <a:off x="790927" y="2794994"/>
            <a:ext cx="7661093" cy="28353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0" numCol="1" spcCol="38100" rtlCol="0" anchor="t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entonModDisp Regular"/>
                <a:cs typeface="BentonModDisp Regular"/>
              </a:rPr>
              <a:t>Permanencia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territorio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portugués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por</a:t>
            </a:r>
            <a:r>
              <a:rPr lang="en-US" sz="2400" dirty="0" smtClean="0">
                <a:latin typeface="BentonModDisp Regular"/>
                <a:cs typeface="BentonModDisp Regular"/>
              </a:rPr>
              <a:t> un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periodo</a:t>
            </a:r>
            <a:r>
              <a:rPr lang="en-US" sz="2400" dirty="0" smtClean="0">
                <a:latin typeface="BentonModDisp Regular"/>
                <a:cs typeface="BentonModDisp Regular"/>
              </a:rPr>
              <a:t> superior a 183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días</a:t>
            </a:r>
            <a:r>
              <a:rPr lang="en-US" sz="2400" dirty="0" smtClean="0">
                <a:latin typeface="BentonModDisp Regular"/>
                <a:cs typeface="BentonModDisp Regular"/>
              </a:rPr>
              <a:t>,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seguidos</a:t>
            </a:r>
            <a:r>
              <a:rPr lang="en-US" sz="2400" dirty="0" smtClean="0">
                <a:latin typeface="BentonModDisp Regular"/>
                <a:cs typeface="BentonModDisp Regular"/>
              </a:rPr>
              <a:t> o no.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entonModDisp Regular"/>
                <a:cs typeface="BentonModDisp Regular"/>
              </a:rPr>
              <a:t>Si permanence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menos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tiempo</a:t>
            </a:r>
            <a:r>
              <a:rPr lang="en-US" sz="2400" dirty="0" smtClean="0">
                <a:latin typeface="BentonModDisp Regular"/>
                <a:cs typeface="BentonModDisp Regular"/>
              </a:rPr>
              <a:t>,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pero</a:t>
            </a:r>
            <a:r>
              <a:rPr lang="en-US" sz="2400" dirty="0" smtClean="0">
                <a:latin typeface="BentonModDisp Regular"/>
                <a:cs typeface="BentonModDisp Regular"/>
              </a:rPr>
              <a:t> dispone </a:t>
            </a:r>
            <a:r>
              <a:rPr lang="en-US" sz="2400" dirty="0" smtClean="0">
                <a:latin typeface="BentonModDisp Regular"/>
                <a:cs typeface="BentonModDisp Regular"/>
              </a:rPr>
              <a:t>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habitación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en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unas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condiciones</a:t>
            </a:r>
            <a:r>
              <a:rPr lang="en-US" sz="2400" dirty="0" smtClean="0">
                <a:latin typeface="BentonModDisp Regular"/>
                <a:cs typeface="BentonModDisp Regular"/>
              </a:rPr>
              <a:t> que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permitan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suponer</a:t>
            </a:r>
            <a:r>
              <a:rPr lang="en-US" sz="2400" dirty="0" smtClean="0">
                <a:latin typeface="BentonModDisp Regular"/>
                <a:cs typeface="BentonModDisp Regular"/>
              </a:rPr>
              <a:t> la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intención</a:t>
            </a:r>
            <a:r>
              <a:rPr lang="en-US" sz="2400" dirty="0" smtClean="0">
                <a:latin typeface="BentonModDisp Regular"/>
                <a:cs typeface="BentonModDisp Regular"/>
              </a:rPr>
              <a:t> de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mantenerla</a:t>
            </a:r>
            <a:r>
              <a:rPr lang="en-US" sz="2400" dirty="0" smtClean="0">
                <a:latin typeface="BentonModDisp Regular"/>
                <a:cs typeface="BentonModDisp Regular"/>
              </a:rPr>
              <a:t> y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ocuparla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como</a:t>
            </a:r>
            <a:r>
              <a:rPr lang="en-US" sz="2400" dirty="0" smtClean="0">
                <a:latin typeface="BentonModDisp Regular"/>
                <a:cs typeface="BentonModDisp Regular"/>
              </a:rPr>
              <a:t> </a:t>
            </a:r>
            <a:r>
              <a:rPr lang="en-US" sz="2400" dirty="0" err="1" smtClean="0">
                <a:latin typeface="BentonModDisp Regular"/>
                <a:cs typeface="BentonModDisp Regular"/>
              </a:rPr>
              <a:t>residencia</a:t>
            </a:r>
            <a:r>
              <a:rPr lang="en-US" sz="2400" dirty="0" smtClean="0">
                <a:latin typeface="BentonModDisp Regular"/>
                <a:cs typeface="BentonModDisp Regular"/>
              </a:rPr>
              <a:t> habitual.</a:t>
            </a:r>
            <a:endParaRPr lang="en-US" sz="2400" dirty="0">
              <a:latin typeface="BentonModDisp Regular"/>
              <a:cs typeface="BentonModDisp Regular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US" sz="1400" dirty="0">
              <a:latin typeface="BentonModDisp Regular"/>
              <a:cs typeface="BentonModDisp Regular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46D7C885-C1C8-4F7F-86B1-9D91CA2566EA}"/>
              </a:ext>
            </a:extLst>
          </p:cNvPr>
          <p:cNvSpPr/>
          <p:nvPr/>
        </p:nvSpPr>
        <p:spPr>
          <a:xfrm>
            <a:off x="854459" y="1685842"/>
            <a:ext cx="3951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cap="all" dirty="0" smtClean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Residencia </a:t>
            </a:r>
            <a:r>
              <a:rPr lang="pt-PT" sz="2800" b="1" cap="all" dirty="0">
                <a:solidFill>
                  <a:srgbClr val="1D62A0"/>
                </a:solidFill>
                <a:latin typeface="BentonModDispCond LT"/>
                <a:ea typeface="BentonModDispExCond Light" charset="0"/>
                <a:cs typeface="BentonModDispCond LT"/>
              </a:rPr>
              <a:t>fiscal</a:t>
            </a:r>
          </a:p>
        </p:txBody>
      </p:sp>
      <p:sp>
        <p:nvSpPr>
          <p:cNvPr id="10" name="Marcador de Posição do Rodapé 5">
            <a:extLst>
              <a:ext uri="{FF2B5EF4-FFF2-40B4-BE49-F238E27FC236}">
                <a16:creationId xmlns="" xmlns:a16="http://schemas.microsoft.com/office/drawing/2014/main" id="{45C957C9-EA3C-4812-AD10-8A9294D2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77927"/>
            <a:ext cx="9143349" cy="240030"/>
          </a:xfrm>
        </p:spPr>
        <p:txBody>
          <a:bodyPr/>
          <a:lstStyle/>
          <a:p>
            <a:r>
              <a:rPr lang="en-US" sz="675" dirty="0"/>
              <a:t>© </a:t>
            </a:r>
            <a:r>
              <a:rPr lang="en-US" sz="675" dirty="0" err="1"/>
              <a:t>MSAd</a:t>
            </a:r>
            <a:r>
              <a:rPr lang="en-US" sz="675" dirty="0"/>
              <a:t> </a:t>
            </a:r>
            <a:r>
              <a:rPr lang="en-US" sz="675" dirty="0" smtClean="0"/>
              <a:t>209 </a:t>
            </a:r>
            <a:r>
              <a:rPr lang="en-US" sz="675" dirty="0"/>
              <a:t>oct 29							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282073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2671</TotalTime>
  <Words>1191</Words>
  <Application>Microsoft Office PowerPoint</Application>
  <PresentationFormat>Presentación en pantalla (4:3)</PresentationFormat>
  <Paragraphs>241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5" baseType="lpstr">
      <vt:lpstr>Arial</vt:lpstr>
      <vt:lpstr>BentonModDisp Regular</vt:lpstr>
      <vt:lpstr>BentonModDispCond LT</vt:lpstr>
      <vt:lpstr>BentonModDispExCond Light</vt:lpstr>
      <vt:lpstr>Calibri</vt:lpstr>
      <vt:lpstr>Calibri Light</vt:lpstr>
      <vt:lpstr>PwC Helvetica Neue</vt:lpstr>
      <vt:lpstr>Times New Roman</vt:lpstr>
      <vt:lpstr>Wingdings</vt:lpstr>
      <vt:lpstr>Tema de Office</vt:lpstr>
      <vt:lpstr>I JORNADA SOBRE FISCALIDAD Y DEPORTE  Pedro Sousa Machado Hugo López López  10 de marzo de 2020 </vt:lpstr>
      <vt:lpstr>CONTENIDO DE LA SESIÓN</vt:lpstr>
      <vt:lpstr>CONTENIDO DE LA SESIÓN</vt:lpstr>
      <vt:lpstr>IRPF e IRNR</vt:lpstr>
      <vt:lpstr>IRPF e IRNR</vt:lpstr>
      <vt:lpstr>IRPF e IRNR</vt:lpstr>
      <vt:lpstr>IRPF e IRNR</vt:lpstr>
      <vt:lpstr>IRPF e IRNR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CONTENIDO DE LA SESIÓN</vt:lpstr>
      <vt:lpstr>CESIÓN A SOCIEDADES DE LOS DERECHOS DE IMAGEN</vt:lpstr>
      <vt:lpstr>CASO XABI ALONSO</vt:lpstr>
      <vt:lpstr>CASO XABI ALONSO</vt:lpstr>
      <vt:lpstr>CONTENIDO DE LA SESIÓN</vt:lpstr>
      <vt:lpstr>RETRIBUCIONES PERCIBIDAS POR AGENTES</vt:lpstr>
      <vt:lpstr>RETRIBUCIONES PERCIBIDAS POR AGENTES: CRITERIO DE HACIENDA</vt:lpstr>
      <vt:lpstr>RETRIBUCIONES PERCIBIDAS POR AGENTES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Despacho de abogados multidisciplinar</dc:title>
  <dc:creator>Silvia Uribe</dc:creator>
  <cp:lastModifiedBy>Silvia Uribe</cp:lastModifiedBy>
  <cp:revision>194</cp:revision>
  <cp:lastPrinted>2020-02-05T15:49:57Z</cp:lastPrinted>
  <dcterms:created xsi:type="dcterms:W3CDTF">2019-12-05T10:11:08Z</dcterms:created>
  <dcterms:modified xsi:type="dcterms:W3CDTF">2020-03-09T18:06:13Z</dcterms:modified>
</cp:coreProperties>
</file>